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9" r:id="rId14"/>
    <p:sldId id="268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48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77947D-DF6E-4112-AF8F-6D0202BB4EEB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33A6909-5FBF-4BD2-B37E-88E40AA8596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1946766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33A6909-5FBF-4BD2-B37E-88E40AA8596C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868228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/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35376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604868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6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7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23395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13707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5" name="Rectangle 7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6" name="Straight Connector 8"/>
          <p:cNvCxnSpPr/>
          <p:nvPr/>
        </p:nvCxnSpPr>
        <p:spPr>
          <a:xfrm>
            <a:off x="906463" y="4343400"/>
            <a:ext cx="7405687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Ctr="0"/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511972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6997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36358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1546166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/>
          <p:nvPr/>
        </p:nvSpPr>
        <p:spPr>
          <a:xfrm>
            <a:off x="3175" y="6400800"/>
            <a:ext cx="9140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Rectangle 5"/>
          <p:cNvSpPr/>
          <p:nvPr/>
        </p:nvSpPr>
        <p:spPr>
          <a:xfrm>
            <a:off x="0" y="6334125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4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83203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0"/>
            <a:ext cx="3038475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3030538" y="0"/>
            <a:ext cx="47625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/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>
          <a:xfrm>
            <a:off x="349250" y="6459538"/>
            <a:ext cx="1963738" cy="365125"/>
          </a:xfrm>
        </p:spPr>
        <p:txBody>
          <a:bodyPr/>
          <a:lstStyle>
            <a:lvl1pPr algn="l"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538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>
                <a:solidFill>
                  <a:schemeClr val="tx2"/>
                </a:solidFill>
              </a:defRPr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37314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/>
          <p:cNvSpPr/>
          <p:nvPr/>
        </p:nvSpPr>
        <p:spPr>
          <a:xfrm>
            <a:off x="0" y="4953000"/>
            <a:ext cx="9142413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8"/>
          <p:cNvSpPr/>
          <p:nvPr/>
        </p:nvSpPr>
        <p:spPr>
          <a:xfrm>
            <a:off x="0" y="4914900"/>
            <a:ext cx="9142413" cy="635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rtlCol="0">
            <a:normAutofit/>
          </a:bodyPr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8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89726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125"/>
            <a:ext cx="9144000" cy="6667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325" y="287338"/>
            <a:ext cx="7543800" cy="144938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29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822325" y="1846263"/>
            <a:ext cx="754380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45720" rIns="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325" y="6459538"/>
            <a:ext cx="1854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hangingPunct="1">
              <a:defRPr sz="900">
                <a:solidFill>
                  <a:srgbClr val="FFFFFF"/>
                </a:solidFill>
              </a:defRPr>
            </a:lvl1pPr>
          </a:lstStyle>
          <a:p>
            <a:fld id="{ED3D0DFE-21F5-448A-8C8C-8A32ECCC9A1A}" type="datetimeFigureOut">
              <a:rPr lang="ru-RU" smtClean="0"/>
              <a:t>11.09.2018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5425" y="6459538"/>
            <a:ext cx="36163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hangingPunct="1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4738" y="6459538"/>
            <a:ext cx="98425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000" smtClean="0">
                <a:solidFill>
                  <a:srgbClr val="FFFFFF"/>
                </a:solidFill>
              </a:defRPr>
            </a:lvl1pPr>
          </a:lstStyle>
          <a:p>
            <a:fld id="{4556CF3D-0C6A-4B9F-945F-3A57C3881FAD}" type="slidenum">
              <a:rPr lang="ru-RU" smtClean="0"/>
              <a:t>‹#›</a:t>
            </a:fld>
            <a:endParaRPr lang="ru-RU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350" y="1738313"/>
            <a:ext cx="7475538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 kern="1200" spc="-50">
          <a:solidFill>
            <a:srgbClr val="404040"/>
          </a:solidFill>
          <a:latin typeface="+mj-lt"/>
          <a:ea typeface="+mj-ea"/>
          <a:cs typeface="+mj-cs"/>
        </a:defRPr>
      </a:lvl1pPr>
      <a:lvl2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2pPr>
      <a:lvl3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3pPr>
      <a:lvl4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4pPr>
      <a:lvl5pPr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5pPr>
      <a:lvl6pPr marL="4572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6pPr>
      <a:lvl7pPr marL="9144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7pPr>
      <a:lvl8pPr marL="13716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8pPr>
      <a:lvl9pPr marL="1828800" algn="l" rtl="0" eaLnBrk="1" fontAlgn="base" hangingPunct="1">
        <a:lnSpc>
          <a:spcPct val="85000"/>
        </a:lnSpc>
        <a:spcBef>
          <a:spcPct val="0"/>
        </a:spcBef>
        <a:spcAft>
          <a:spcPct val="0"/>
        </a:spcAft>
        <a:defRPr sz="4800">
          <a:solidFill>
            <a:srgbClr val="404040"/>
          </a:solidFill>
          <a:latin typeface="Calibri Light" panose="020F0302020204030204" pitchFamily="34" charset="0"/>
        </a:defRPr>
      </a:lvl9pPr>
    </p:titleStyle>
    <p:bodyStyle>
      <a:lvl1pPr marL="90488" indent="-90488" algn="l" rtl="0" eaLnBrk="1" fontAlgn="base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charset="0"/>
        <a:buChar char=" "/>
        <a:defRPr sz="2000" kern="1200">
          <a:solidFill>
            <a:srgbClr val="404040"/>
          </a:solidFill>
          <a:latin typeface="+mn-lt"/>
          <a:ea typeface="+mn-ea"/>
          <a:cs typeface="+mn-cs"/>
        </a:defRPr>
      </a:lvl1pPr>
      <a:lvl2pPr marL="38258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kern="1200">
          <a:solidFill>
            <a:srgbClr val="404040"/>
          </a:solidFill>
          <a:latin typeface="+mn-lt"/>
          <a:ea typeface="+mn-ea"/>
          <a:cs typeface="+mn-cs"/>
        </a:defRPr>
      </a:lvl2pPr>
      <a:lvl3pPr marL="566738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3pPr>
      <a:lvl4pPr marL="749300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4pPr>
      <a:lvl5pPr marL="931863" indent="-182563" algn="l" rtl="0" eaLnBrk="1" fontAlgn="base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charset="0"/>
        <a:buChar char="◦"/>
        <a:defRPr sz="1400" kern="1200">
          <a:solidFill>
            <a:srgbClr val="404040"/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Какими бывают современные родители</a:t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Жанна Чернова, профессор Департамента социологии НИУ ВШЭ в Санкт-Петербурге.</a:t>
            </a:r>
          </a:p>
          <a:p>
            <a:r>
              <a:rPr lang="ru-RU" b="1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Лариса Шпаковская, доцент Департамента социологии НИУ ВШЭ в Санкт-Петербурге.</a:t>
            </a:r>
            <a:endParaRPr lang="ru-RU" b="1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61472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Отцы могли бы больше заниматься воспитанием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7181" y="1846263"/>
            <a:ext cx="603408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43271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b="1" dirty="0" smtClean="0"/>
              <a:t>Исследователи резюмируют результаты работы:</a:t>
            </a:r>
          </a:p>
          <a:p>
            <a:r>
              <a:rPr lang="ru-RU" sz="2400" b="1" dirty="0" smtClean="0"/>
              <a:t>Матери по-прежнему отводится главная роль в воспитании. Отцовская роль намного скромнее — даже в том случае, когда глава семейства «включен» в заботу о детях.</a:t>
            </a:r>
          </a:p>
          <a:p>
            <a:r>
              <a:rPr lang="ru-RU" sz="2400" dirty="0" smtClean="0"/>
              <a:t>Тем самым, «ответственное отцовство» пока не стало нормой — во многом в силу социальной политики, культурных стереотипов, разницы в оплате труда. Нередко «ответственное отцовство начинается и заканчивается совместными родами, а потом следуют эпизодические включения отцов в воспитание». 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7588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Темы для родителей</a:t>
            </a:r>
            <a:br>
              <a:rPr lang="ru-RU" dirty="0" smtClean="0"/>
            </a:br>
            <a:r>
              <a:rPr lang="ru-RU" sz="3600" dirty="0" smtClean="0"/>
              <a:t>Начальная школа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ru-RU" dirty="0" smtClean="0"/>
              <a:t>Портрет современного ребенка: взгляд родителя и реальность</a:t>
            </a:r>
          </a:p>
          <a:p>
            <a:pPr marL="457200" indent="-457200">
              <a:buAutoNum type="arabicPeriod"/>
            </a:pPr>
            <a:r>
              <a:rPr lang="ru-RU" dirty="0" smtClean="0"/>
              <a:t>Жизнь ребенка в социальных сетях</a:t>
            </a:r>
          </a:p>
          <a:p>
            <a:pPr marL="457200" indent="-457200">
              <a:buAutoNum type="arabicPeriod"/>
            </a:pPr>
            <a:r>
              <a:rPr lang="ru-RU" dirty="0" smtClean="0"/>
              <a:t>Отцы и дети: проблемы отношений</a:t>
            </a:r>
          </a:p>
          <a:p>
            <a:pPr marL="457200" indent="-457200">
              <a:buAutoNum type="arabicPeriod"/>
            </a:pPr>
            <a:r>
              <a:rPr lang="ru-RU" dirty="0" smtClean="0"/>
              <a:t>Как дружить и не ссориться?</a:t>
            </a:r>
          </a:p>
          <a:p>
            <a:pPr marL="457200" indent="-457200">
              <a:buAutoNum type="arabicPeriod"/>
            </a:pPr>
            <a:r>
              <a:rPr lang="ru-RU" dirty="0" smtClean="0"/>
              <a:t>Среда развития современного подростка: социальные роли и проблемы взаимоотношений в виртуальном и реальном мире</a:t>
            </a:r>
          </a:p>
          <a:p>
            <a:pPr marL="457200" indent="-457200">
              <a:buAutoNum type="arabicPeriod"/>
            </a:pPr>
            <a:r>
              <a:rPr lang="ru-RU" dirty="0" smtClean="0"/>
              <a:t>Совместный досуг родителей и детей: детско-взрослые сообщества как форма общения.</a:t>
            </a:r>
          </a:p>
          <a:p>
            <a:pPr marL="457200" indent="-457200">
              <a:buAutoNum type="arabicPeriod"/>
            </a:pPr>
            <a:r>
              <a:rPr lang="ru-RU" dirty="0" smtClean="0"/>
              <a:t>Проблемы воспитания: </a:t>
            </a:r>
            <a:r>
              <a:rPr lang="ru-RU" dirty="0" err="1" smtClean="0"/>
              <a:t>гипоопека</a:t>
            </a:r>
            <a:r>
              <a:rPr lang="ru-RU" dirty="0" smtClean="0"/>
              <a:t> и </a:t>
            </a:r>
            <a:r>
              <a:rPr lang="ru-RU" dirty="0" err="1" smtClean="0"/>
              <a:t>гиперопека</a:t>
            </a:r>
            <a:r>
              <a:rPr lang="ru-RU" dirty="0" smtClean="0"/>
              <a:t>.</a:t>
            </a:r>
          </a:p>
          <a:p>
            <a:pPr marL="457200" indent="-457200">
              <a:buAutoNum type="arabicPeriod"/>
            </a:pPr>
            <a:r>
              <a:rPr lang="ru-RU" dirty="0" smtClean="0"/>
              <a:t>Современная семья : семейные ценности и традиции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74784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Круг общения вашего ребенка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Атлас профессий 21 века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Особенности развития психических процессов современных детей: память, внимание, воображение и т.д.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Что мы едим и как мы сидим и что нам за это будет?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Ваша Величество Игра 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Семейное чтение  как ресурс Успеха для ребенка.</a:t>
            </a:r>
          </a:p>
          <a:p>
            <a:pPr marL="457200" indent="-457200">
              <a:buFont typeface="+mj-lt"/>
              <a:buAutoNum type="arabicPeriod"/>
            </a:pPr>
            <a:r>
              <a:rPr lang="ru-RU" dirty="0" smtClean="0"/>
              <a:t>Как взрослеют современные дети</a:t>
            </a:r>
          </a:p>
          <a:p>
            <a:pPr marL="457200" indent="-457200">
              <a:buFont typeface="+mj-lt"/>
              <a:buAutoNum type="arabicPeriod"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96320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Темы для родителей</a:t>
            </a:r>
            <a:br>
              <a:rPr lang="ru-RU" dirty="0" smtClean="0"/>
            </a:br>
            <a:r>
              <a:rPr lang="ru-RU" sz="3600" dirty="0" smtClean="0"/>
              <a:t>Основная школа</a:t>
            </a: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1. Про Это: половое взросление, особенности и последствия ранних половых отношений.</a:t>
            </a:r>
          </a:p>
          <a:p>
            <a:r>
              <a:rPr lang="ru-RU" dirty="0" smtClean="0"/>
              <a:t>2. Современные представления о правильном питании: правда и ложь.</a:t>
            </a:r>
          </a:p>
          <a:p>
            <a:r>
              <a:rPr lang="ru-RU" dirty="0" smtClean="0"/>
              <a:t>3. Как взрослеют современные дети</a:t>
            </a:r>
          </a:p>
          <a:p>
            <a:r>
              <a:rPr lang="ru-RU" dirty="0" smtClean="0"/>
              <a:t>4. Как контролировать жизнь современного подростка?</a:t>
            </a:r>
          </a:p>
          <a:p>
            <a:r>
              <a:rPr lang="ru-RU" dirty="0" smtClean="0"/>
              <a:t>5. Соблазны взрослой жизни и их последствия</a:t>
            </a:r>
          </a:p>
          <a:p>
            <a:r>
              <a:rPr lang="ru-RU" dirty="0" smtClean="0"/>
              <a:t>6.Общение офлайн и онлайн – единая реальность современного мира.</a:t>
            </a:r>
          </a:p>
          <a:p>
            <a:r>
              <a:rPr lang="ru-RU" dirty="0" smtClean="0"/>
              <a:t>7. Как критиковать не обижая.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64922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2800" dirty="0" smtClean="0"/>
              <a:t>«Дискурсивные модели современного российского родительства»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846263"/>
            <a:ext cx="8712968" cy="402272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400" dirty="0" smtClean="0"/>
              <a:t>	Модели родительства зависят от того,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кто заботится о ребенке и каковы роли мужа и жены в семье;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как понимается забота;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какие эмоции испытывают родители;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работают ли мать и отец и как они воспринимают свою профессию;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ru-RU" sz="2400" dirty="0" smtClean="0"/>
              <a:t>какова степень самореализации родителей.</a:t>
            </a:r>
          </a:p>
          <a:p>
            <a:pPr marL="0" indent="0">
              <a:buNone/>
            </a:pPr>
            <a:r>
              <a:rPr lang="ru-RU" sz="2400" dirty="0" smtClean="0"/>
              <a:t>В каждой модели — свое содержание родительских ролей, свой репертуар родительских практик, свои эмоции.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345192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Модель 1. Родительство как репродукция</a:t>
            </a:r>
            <a:endParaRPr lang="ru-RU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492365" y="1846263"/>
            <a:ext cx="6203720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210518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3600" dirty="0" smtClean="0"/>
              <a:t>Ключевые слова: «природа», «данность».</a:t>
            </a:r>
          </a:p>
          <a:p>
            <a:pPr marL="0" indent="0">
              <a:buNone/>
            </a:pPr>
            <a:r>
              <a:rPr lang="ru-RU" b="0" i="0" dirty="0" smtClean="0">
                <a:solidFill>
                  <a:srgbClr val="000000"/>
                </a:solidFill>
                <a:effectLst/>
                <a:latin typeface="Alegreya"/>
              </a:rPr>
              <a:t>Появление детей в таких семьях представляется «как данность» или как «нечто, что происходит спонтанно». Родительство оценивается положительно, рассказы о нем «имеют смысл успешно осуществленного этапа жизненного цикла».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6398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2. Все как у людей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Ключевые слова: «пора», «надо».</a:t>
            </a:r>
          </a:p>
          <a:p>
            <a:r>
              <a:rPr lang="ru-RU" sz="2800" dirty="0" smtClean="0"/>
              <a:t>Особое значение в таких семьях придается «норме» (возраста, поведения и пр.). «После того как закончили учебу в вузе, я пошла работать, — говорит респондентка. — И решили, что уже пора, что уже возраст». Такая модель согласуется с традиционной женской биографией: после окончания учебы и получения работы можно подумать и о детях.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26618118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Модель 3. Родительство как обязанность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ru-RU" sz="2400" dirty="0" smtClean="0"/>
              <a:t>Ключевые слова: «долг», «преодоление трудностей», «рутина».</a:t>
            </a:r>
          </a:p>
          <a:p>
            <a:r>
              <a:rPr lang="ru-RU" sz="2400" dirty="0" smtClean="0"/>
              <a:t>В таких семьях контраст гендерных ролей может вести к конфликтам. Женам нередко приходится радикально менять образ жизни («Ты находишься дома, бытовуха…»), а муж «стандартно работает, приходит поздно, общается, как было до родов». Женщины нередко отмечали, что вынуждены разрываться между работой и домом, в то время как их мужья мало вовлечены в воспитание детей. «Ему лень заниматься детьми, их проблемами, — говорит одна из опрошенных матерей. — Ему проще отдохнуть, полежать...».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7854811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Модель 4. Дети как проект</a:t>
            </a:r>
            <a:endParaRPr lang="ru-RU" dirty="0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77181" y="1846263"/>
            <a:ext cx="6034087" cy="4022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108743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>
                <a:cs typeface="Times New Roman" panose="02020603050405020304" pitchFamily="18" charset="0"/>
              </a:rPr>
              <a:t>Ключевые слова: «сознательный выбор»</a:t>
            </a:r>
          </a:p>
          <a:p>
            <a:pPr marL="0" indent="0">
              <a:buNone/>
            </a:pPr>
            <a:r>
              <a:rPr lang="ru-RU" sz="2400" dirty="0" smtClean="0">
                <a:cs typeface="Times New Roman" panose="02020603050405020304" pitchFamily="18" charset="0"/>
              </a:rPr>
              <a:t>Такое родительство расценивается двойственно:</a:t>
            </a:r>
          </a:p>
          <a:p>
            <a:r>
              <a:rPr lang="ru-RU" sz="2400" dirty="0" smtClean="0">
                <a:cs typeface="Times New Roman" panose="02020603050405020304" pitchFamily="18" charset="0"/>
              </a:rPr>
              <a:t>с одной стороны, баланс между заботой о детях и карьерой приносит удовлетворение;</a:t>
            </a:r>
          </a:p>
          <a:p>
            <a:r>
              <a:rPr lang="ru-RU" sz="2400" dirty="0" smtClean="0">
                <a:cs typeface="Times New Roman" panose="02020603050405020304" pitchFamily="18" charset="0"/>
              </a:rPr>
              <a:t>с другой стороны, существует «боязнь неправильного выбора» у родителей-неофитов;</a:t>
            </a:r>
          </a:p>
          <a:p>
            <a:r>
              <a:rPr lang="ru-RU" sz="2400" dirty="0" smtClean="0">
                <a:cs typeface="Times New Roman" panose="02020603050405020304" pitchFamily="18" charset="0"/>
              </a:rPr>
              <a:t>чувство родительской ответственности может вызывать беспокойство.</a:t>
            </a:r>
            <a:endParaRPr lang="ru-RU" sz="2400" dirty="0"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8124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Модель 5. Воспитание как творчество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Ключевые слова: «самореализация», «профессионализм».</a:t>
            </a:r>
          </a:p>
          <a:p>
            <a:r>
              <a:rPr lang="ru-RU" sz="2400" dirty="0" smtClean="0"/>
              <a:t>Материнство может становиться основой профессионального выбора. Женщины готовы изменить свою трудовую биографию и получить дополнительное образование в области детской психологии, педагогики, педиатрии или организовать развивающий центр для детей. «Я хочу пойти учиться на детского психолога... — признается респондентка. — Я хочу лучше понимать своих детей...».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665079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проект Таштимирова</Template>
  <TotalTime>134</TotalTime>
  <Words>669</Words>
  <Application>Microsoft Office PowerPoint</Application>
  <PresentationFormat>Экран (4:3)</PresentationFormat>
  <Paragraphs>58</Paragraphs>
  <Slides>14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Ретро</vt:lpstr>
      <vt:lpstr>Какими бывают современные родители </vt:lpstr>
      <vt:lpstr>«Дискурсивные модели современного российского родительства»</vt:lpstr>
      <vt:lpstr>Модель 1. Родительство как репродукция</vt:lpstr>
      <vt:lpstr>Презентация PowerPoint</vt:lpstr>
      <vt:lpstr>Модель 2. Все как у людей</vt:lpstr>
      <vt:lpstr>Модель 3. Родительство как обязанность</vt:lpstr>
      <vt:lpstr>Модель 4. Дети как проект</vt:lpstr>
      <vt:lpstr>Презентация PowerPoint</vt:lpstr>
      <vt:lpstr>Модель 5. Воспитание как творчество</vt:lpstr>
      <vt:lpstr>Отцы могли бы больше заниматься воспитанием</vt:lpstr>
      <vt:lpstr>Презентация PowerPoint</vt:lpstr>
      <vt:lpstr>Темы для родителей Начальная школа</vt:lpstr>
      <vt:lpstr>Презентация PowerPoint</vt:lpstr>
      <vt:lpstr>Темы для родителей Основная школа</vt:lpstr>
    </vt:vector>
  </TitlesOfParts>
  <Company>SURGU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Какими бывают современные родители </dc:title>
  <dc:creator>Повзун Вера Дмитриевна</dc:creator>
  <cp:lastModifiedBy>Божок Римма Владимировна</cp:lastModifiedBy>
  <cp:revision>8</cp:revision>
  <dcterms:created xsi:type="dcterms:W3CDTF">2018-09-07T09:00:20Z</dcterms:created>
  <dcterms:modified xsi:type="dcterms:W3CDTF">2018-09-11T08:48:27Z</dcterms:modified>
</cp:coreProperties>
</file>