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78" r:id="rId10"/>
    <p:sldId id="275" r:id="rId11"/>
    <p:sldId id="264" r:id="rId12"/>
    <p:sldId id="265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6" r:id="rId21"/>
    <p:sldId id="26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64" d="100"/>
          <a:sy n="64" d="100"/>
        </p:scale>
        <p:origin x="-96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96C21B-5002-45E6-A6E9-1A0692E6ED5B}" type="doc">
      <dgm:prSet loTypeId="urn:microsoft.com/office/officeart/2008/layout/VerticalCurvedList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F203C9B-4B7F-4CAE-B8DA-720F4F20F35F}">
      <dgm:prSet phldrT="[Текст]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dirty="0" smtClean="0">
              <a:solidFill>
                <a:schemeClr val="accent1">
                  <a:lumMod val="10000"/>
                </a:schemeClr>
              </a:solidFill>
            </a:rPr>
            <a:t>тема</a:t>
          </a:r>
          <a:endParaRPr lang="ru-RU" dirty="0">
            <a:solidFill>
              <a:schemeClr val="accent1">
                <a:lumMod val="10000"/>
              </a:schemeClr>
            </a:solidFill>
          </a:endParaRPr>
        </a:p>
      </dgm:t>
    </dgm:pt>
    <dgm:pt modelId="{9A62AC54-C91D-43D9-A129-8767732C5680}" type="parTrans" cxnId="{763639F3-27E2-488F-A77F-A44FFBD3E695}">
      <dgm:prSet/>
      <dgm:spPr/>
      <dgm:t>
        <a:bodyPr/>
        <a:lstStyle/>
        <a:p>
          <a:endParaRPr lang="ru-RU"/>
        </a:p>
      </dgm:t>
    </dgm:pt>
    <dgm:pt modelId="{1DDC79F7-96CD-457E-B6DE-36EBD7B9EE3A}" type="sibTrans" cxnId="{763639F3-27E2-488F-A77F-A44FFBD3E695}">
      <dgm:prSet/>
      <dgm:spPr/>
      <dgm:t>
        <a:bodyPr/>
        <a:lstStyle/>
        <a:p>
          <a:endParaRPr lang="ru-RU"/>
        </a:p>
      </dgm:t>
    </dgm:pt>
    <dgm:pt modelId="{830414FF-7709-45DC-B510-A92801CCB6FA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err="1" smtClean="0">
              <a:solidFill>
                <a:schemeClr val="accent1">
                  <a:lumMod val="10000"/>
                </a:schemeClr>
              </a:solidFill>
            </a:rPr>
            <a:t>подтемы</a:t>
          </a:r>
          <a:endParaRPr lang="ru-RU" dirty="0">
            <a:solidFill>
              <a:schemeClr val="accent1">
                <a:lumMod val="10000"/>
              </a:schemeClr>
            </a:solidFill>
          </a:endParaRPr>
        </a:p>
      </dgm:t>
    </dgm:pt>
    <dgm:pt modelId="{78507996-1B8A-4A05-AD65-A2149ABDA48B}" type="parTrans" cxnId="{E10F4D91-7851-4856-B440-CFCF5184CA94}">
      <dgm:prSet/>
      <dgm:spPr/>
      <dgm:t>
        <a:bodyPr/>
        <a:lstStyle/>
        <a:p>
          <a:endParaRPr lang="ru-RU"/>
        </a:p>
      </dgm:t>
    </dgm:pt>
    <dgm:pt modelId="{60F1E496-A9D5-42E0-B224-420F770C6657}" type="sibTrans" cxnId="{E10F4D91-7851-4856-B440-CFCF5184CA94}">
      <dgm:prSet/>
      <dgm:spPr/>
      <dgm:t>
        <a:bodyPr/>
        <a:lstStyle/>
        <a:p>
          <a:endParaRPr lang="ru-RU"/>
        </a:p>
      </dgm:t>
    </dgm:pt>
    <dgm:pt modelId="{EA7BAAC9-BC63-40A2-B1C7-2D425546895A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chemeClr val="accent1">
                  <a:lumMod val="10000"/>
                </a:schemeClr>
              </a:solidFill>
            </a:rPr>
            <a:t>План макета</a:t>
          </a:r>
          <a:endParaRPr lang="ru-RU" dirty="0">
            <a:solidFill>
              <a:schemeClr val="accent1">
                <a:lumMod val="10000"/>
              </a:schemeClr>
            </a:solidFill>
          </a:endParaRPr>
        </a:p>
      </dgm:t>
    </dgm:pt>
    <dgm:pt modelId="{F032E62D-88E1-48E3-BC3C-16509DCD5CCA}" type="parTrans" cxnId="{49E4BE61-C0A3-4C93-9974-795CB9577FA0}">
      <dgm:prSet/>
      <dgm:spPr/>
      <dgm:t>
        <a:bodyPr/>
        <a:lstStyle/>
        <a:p>
          <a:endParaRPr lang="ru-RU"/>
        </a:p>
      </dgm:t>
    </dgm:pt>
    <dgm:pt modelId="{A77D443B-A572-4778-A346-B85C7655F3D2}" type="sibTrans" cxnId="{49E4BE61-C0A3-4C93-9974-795CB9577FA0}">
      <dgm:prSet/>
      <dgm:spPr/>
      <dgm:t>
        <a:bodyPr/>
        <a:lstStyle/>
        <a:p>
          <a:endParaRPr lang="ru-RU"/>
        </a:p>
      </dgm:t>
    </dgm:pt>
    <dgm:pt modelId="{F21548F6-6D34-4F1E-BFA2-2135B6471199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chemeClr val="accent1">
                  <a:lumMod val="10000"/>
                </a:schemeClr>
              </a:solidFill>
            </a:rPr>
            <a:t>5-10 пунктов или развивающих заданий</a:t>
          </a:r>
          <a:endParaRPr lang="ru-RU" dirty="0">
            <a:solidFill>
              <a:schemeClr val="accent1">
                <a:lumMod val="10000"/>
              </a:schemeClr>
            </a:solidFill>
          </a:endParaRPr>
        </a:p>
      </dgm:t>
    </dgm:pt>
    <dgm:pt modelId="{59E40773-9FF9-4CBB-B86F-4EBEC83E4B93}" type="parTrans" cxnId="{98FA3DF6-61C4-4A71-BABB-9A98BAE9F950}">
      <dgm:prSet/>
      <dgm:spPr/>
      <dgm:t>
        <a:bodyPr/>
        <a:lstStyle/>
        <a:p>
          <a:endParaRPr lang="ru-RU"/>
        </a:p>
      </dgm:t>
    </dgm:pt>
    <dgm:pt modelId="{19A5DA99-0236-4E3C-B27B-7CD214D4A6E0}" type="sibTrans" cxnId="{98FA3DF6-61C4-4A71-BABB-9A98BAE9F950}">
      <dgm:prSet/>
      <dgm:spPr/>
      <dgm:t>
        <a:bodyPr/>
        <a:lstStyle/>
        <a:p>
          <a:endParaRPr lang="ru-RU"/>
        </a:p>
      </dgm:t>
    </dgm:pt>
    <dgm:pt modelId="{B8CB86A7-FAC1-4E3C-8F7D-02319298E8AF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chemeClr val="accent1">
                  <a:lumMod val="10000"/>
                </a:schemeClr>
              </a:solidFill>
            </a:rPr>
            <a:t>шаблон</a:t>
          </a:r>
          <a:endParaRPr lang="ru-RU" dirty="0">
            <a:solidFill>
              <a:schemeClr val="accent1">
                <a:lumMod val="10000"/>
              </a:schemeClr>
            </a:solidFill>
          </a:endParaRPr>
        </a:p>
      </dgm:t>
    </dgm:pt>
    <dgm:pt modelId="{4B3254E4-CD72-4390-8894-C4C5401CE502}" type="parTrans" cxnId="{513FC9CB-3F55-491A-AA1A-E9C67E54804A}">
      <dgm:prSet/>
      <dgm:spPr/>
      <dgm:t>
        <a:bodyPr/>
        <a:lstStyle/>
        <a:p>
          <a:endParaRPr lang="ru-RU"/>
        </a:p>
      </dgm:t>
    </dgm:pt>
    <dgm:pt modelId="{0319FE3E-F0E7-4AF1-83EA-D754D19BB6F6}" type="sibTrans" cxnId="{513FC9CB-3F55-491A-AA1A-E9C67E54804A}">
      <dgm:prSet/>
      <dgm:spPr/>
      <dgm:t>
        <a:bodyPr/>
        <a:lstStyle/>
        <a:p>
          <a:endParaRPr lang="ru-RU"/>
        </a:p>
      </dgm:t>
    </dgm:pt>
    <dgm:pt modelId="{2C0C68E2-3328-4E62-B123-B10CD4BACA1E}" type="pres">
      <dgm:prSet presAssocID="{3D96C21B-5002-45E6-A6E9-1A0692E6ED5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88F7C48-B824-4514-96F9-CFECF00DD1D8}" type="pres">
      <dgm:prSet presAssocID="{3D96C21B-5002-45E6-A6E9-1A0692E6ED5B}" presName="Name1" presStyleCnt="0"/>
      <dgm:spPr/>
    </dgm:pt>
    <dgm:pt modelId="{23098E00-1992-49EC-892D-4444AEFC61CB}" type="pres">
      <dgm:prSet presAssocID="{3D96C21B-5002-45E6-A6E9-1A0692E6ED5B}" presName="cycle" presStyleCnt="0"/>
      <dgm:spPr/>
    </dgm:pt>
    <dgm:pt modelId="{E114251D-C5E7-4D8E-946D-B5C201B1CC76}" type="pres">
      <dgm:prSet presAssocID="{3D96C21B-5002-45E6-A6E9-1A0692E6ED5B}" presName="srcNode" presStyleLbl="node1" presStyleIdx="0" presStyleCnt="5"/>
      <dgm:spPr/>
    </dgm:pt>
    <dgm:pt modelId="{29DCB93E-0FB8-40DB-B6F2-43C13BEF0829}" type="pres">
      <dgm:prSet presAssocID="{3D96C21B-5002-45E6-A6E9-1A0692E6ED5B}" presName="conn" presStyleLbl="parChTrans1D2" presStyleIdx="0" presStyleCnt="1"/>
      <dgm:spPr/>
      <dgm:t>
        <a:bodyPr/>
        <a:lstStyle/>
        <a:p>
          <a:endParaRPr lang="ru-RU"/>
        </a:p>
      </dgm:t>
    </dgm:pt>
    <dgm:pt modelId="{B85E31C4-2994-4B5E-9389-9B9587CB58CD}" type="pres">
      <dgm:prSet presAssocID="{3D96C21B-5002-45E6-A6E9-1A0692E6ED5B}" presName="extraNode" presStyleLbl="node1" presStyleIdx="0" presStyleCnt="5"/>
      <dgm:spPr/>
    </dgm:pt>
    <dgm:pt modelId="{E783A9E6-E568-4504-B29F-9375E9153E9F}" type="pres">
      <dgm:prSet presAssocID="{3D96C21B-5002-45E6-A6E9-1A0692E6ED5B}" presName="dstNode" presStyleLbl="node1" presStyleIdx="0" presStyleCnt="5"/>
      <dgm:spPr/>
    </dgm:pt>
    <dgm:pt modelId="{2AB7024C-74D5-4BFA-81E2-534BB19A9DF8}" type="pres">
      <dgm:prSet presAssocID="{9F203C9B-4B7F-4CAE-B8DA-720F4F20F35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B254C-0934-47B6-8A89-56A862637EF6}" type="pres">
      <dgm:prSet presAssocID="{9F203C9B-4B7F-4CAE-B8DA-720F4F20F35F}" presName="accent_1" presStyleCnt="0"/>
      <dgm:spPr/>
    </dgm:pt>
    <dgm:pt modelId="{9DCA7CB6-151D-470D-ADF2-A37EE7AE6C45}" type="pres">
      <dgm:prSet presAssocID="{9F203C9B-4B7F-4CAE-B8DA-720F4F20F35F}" presName="accentRepeatNode" presStyleLbl="solidFgAcc1" presStyleIdx="0" presStyleCnt="5"/>
      <dgm:spPr/>
    </dgm:pt>
    <dgm:pt modelId="{19E5E3E0-9C6C-4DE8-BC03-E45ED4B90DB7}" type="pres">
      <dgm:prSet presAssocID="{830414FF-7709-45DC-B510-A92801CCB6F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9E1241-FD36-439F-9113-99967397C976}" type="pres">
      <dgm:prSet presAssocID="{830414FF-7709-45DC-B510-A92801CCB6FA}" presName="accent_2" presStyleCnt="0"/>
      <dgm:spPr/>
    </dgm:pt>
    <dgm:pt modelId="{098641A2-6EFD-488F-AAFD-BF735F8E9C65}" type="pres">
      <dgm:prSet presAssocID="{830414FF-7709-45DC-B510-A92801CCB6FA}" presName="accentRepeatNode" presStyleLbl="solidFgAcc1" presStyleIdx="1" presStyleCnt="5"/>
      <dgm:spPr/>
    </dgm:pt>
    <dgm:pt modelId="{55107D6B-801A-41F7-9D35-0AD8DE145A91}" type="pres">
      <dgm:prSet presAssocID="{EA7BAAC9-BC63-40A2-B1C7-2D425546895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17FB3-382F-4BA8-9286-ACD494DD4DCF}" type="pres">
      <dgm:prSet presAssocID="{EA7BAAC9-BC63-40A2-B1C7-2D425546895A}" presName="accent_3" presStyleCnt="0"/>
      <dgm:spPr/>
    </dgm:pt>
    <dgm:pt modelId="{CD537D4B-51B1-41DF-97F6-22658561C9AB}" type="pres">
      <dgm:prSet presAssocID="{EA7BAAC9-BC63-40A2-B1C7-2D425546895A}" presName="accentRepeatNode" presStyleLbl="solidFgAcc1" presStyleIdx="2" presStyleCnt="5"/>
      <dgm:spPr/>
    </dgm:pt>
    <dgm:pt modelId="{B9E69E7B-A86D-4B71-80A2-2637CF246930}" type="pres">
      <dgm:prSet presAssocID="{F21548F6-6D34-4F1E-BFA2-2135B647119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2D62A8-1288-4A53-A97D-9F127E1A3EBE}" type="pres">
      <dgm:prSet presAssocID="{F21548F6-6D34-4F1E-BFA2-2135B6471199}" presName="accent_4" presStyleCnt="0"/>
      <dgm:spPr/>
    </dgm:pt>
    <dgm:pt modelId="{D458ECFD-6F42-4C9E-9EE9-162473882EC1}" type="pres">
      <dgm:prSet presAssocID="{F21548F6-6D34-4F1E-BFA2-2135B6471199}" presName="accentRepeatNode" presStyleLbl="solidFgAcc1" presStyleIdx="3" presStyleCnt="5"/>
      <dgm:spPr/>
    </dgm:pt>
    <dgm:pt modelId="{8085F519-CB76-4D43-8E7D-3BB081957DAA}" type="pres">
      <dgm:prSet presAssocID="{B8CB86A7-FAC1-4E3C-8F7D-02319298E8A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59172-C87A-460F-832C-16EA913B3C9B}" type="pres">
      <dgm:prSet presAssocID="{B8CB86A7-FAC1-4E3C-8F7D-02319298E8AF}" presName="accent_5" presStyleCnt="0"/>
      <dgm:spPr/>
    </dgm:pt>
    <dgm:pt modelId="{48246204-1E40-4521-B65A-BB09BDC5F792}" type="pres">
      <dgm:prSet presAssocID="{B8CB86A7-FAC1-4E3C-8F7D-02319298E8AF}" presName="accentRepeatNode" presStyleLbl="solidFgAcc1" presStyleIdx="4" presStyleCnt="5"/>
      <dgm:spPr/>
    </dgm:pt>
  </dgm:ptLst>
  <dgm:cxnLst>
    <dgm:cxn modelId="{3598D46F-BC90-487F-BC1D-BA6EBF7A8DB3}" type="presOf" srcId="{1DDC79F7-96CD-457E-B6DE-36EBD7B9EE3A}" destId="{29DCB93E-0FB8-40DB-B6F2-43C13BEF0829}" srcOrd="0" destOrd="0" presId="urn:microsoft.com/office/officeart/2008/layout/VerticalCurvedList"/>
    <dgm:cxn modelId="{49E4BE61-C0A3-4C93-9974-795CB9577FA0}" srcId="{3D96C21B-5002-45E6-A6E9-1A0692E6ED5B}" destId="{EA7BAAC9-BC63-40A2-B1C7-2D425546895A}" srcOrd="2" destOrd="0" parTransId="{F032E62D-88E1-48E3-BC3C-16509DCD5CCA}" sibTransId="{A77D443B-A572-4778-A346-B85C7655F3D2}"/>
    <dgm:cxn modelId="{763639F3-27E2-488F-A77F-A44FFBD3E695}" srcId="{3D96C21B-5002-45E6-A6E9-1A0692E6ED5B}" destId="{9F203C9B-4B7F-4CAE-B8DA-720F4F20F35F}" srcOrd="0" destOrd="0" parTransId="{9A62AC54-C91D-43D9-A129-8767732C5680}" sibTransId="{1DDC79F7-96CD-457E-B6DE-36EBD7B9EE3A}"/>
    <dgm:cxn modelId="{2CE648E0-D9A0-4461-811D-29FD26C938FC}" type="presOf" srcId="{830414FF-7709-45DC-B510-A92801CCB6FA}" destId="{19E5E3E0-9C6C-4DE8-BC03-E45ED4B90DB7}" srcOrd="0" destOrd="0" presId="urn:microsoft.com/office/officeart/2008/layout/VerticalCurvedList"/>
    <dgm:cxn modelId="{513FC9CB-3F55-491A-AA1A-E9C67E54804A}" srcId="{3D96C21B-5002-45E6-A6E9-1A0692E6ED5B}" destId="{B8CB86A7-FAC1-4E3C-8F7D-02319298E8AF}" srcOrd="4" destOrd="0" parTransId="{4B3254E4-CD72-4390-8894-C4C5401CE502}" sibTransId="{0319FE3E-F0E7-4AF1-83EA-D754D19BB6F6}"/>
    <dgm:cxn modelId="{774B0E2B-822B-4836-9A45-5C932665430E}" type="presOf" srcId="{B8CB86A7-FAC1-4E3C-8F7D-02319298E8AF}" destId="{8085F519-CB76-4D43-8E7D-3BB081957DAA}" srcOrd="0" destOrd="0" presId="urn:microsoft.com/office/officeart/2008/layout/VerticalCurvedList"/>
    <dgm:cxn modelId="{E10F4D91-7851-4856-B440-CFCF5184CA94}" srcId="{3D96C21B-5002-45E6-A6E9-1A0692E6ED5B}" destId="{830414FF-7709-45DC-B510-A92801CCB6FA}" srcOrd="1" destOrd="0" parTransId="{78507996-1B8A-4A05-AD65-A2149ABDA48B}" sibTransId="{60F1E496-A9D5-42E0-B224-420F770C6657}"/>
    <dgm:cxn modelId="{107102A8-F0D0-440F-8B61-D2CFC5EBB1BA}" type="presOf" srcId="{9F203C9B-4B7F-4CAE-B8DA-720F4F20F35F}" destId="{2AB7024C-74D5-4BFA-81E2-534BB19A9DF8}" srcOrd="0" destOrd="0" presId="urn:microsoft.com/office/officeart/2008/layout/VerticalCurvedList"/>
    <dgm:cxn modelId="{54300C04-D4FE-4EB3-B887-5C97E1410CF6}" type="presOf" srcId="{F21548F6-6D34-4F1E-BFA2-2135B6471199}" destId="{B9E69E7B-A86D-4B71-80A2-2637CF246930}" srcOrd="0" destOrd="0" presId="urn:microsoft.com/office/officeart/2008/layout/VerticalCurvedList"/>
    <dgm:cxn modelId="{A98E134B-A8E6-4616-A477-189E4F06831E}" type="presOf" srcId="{3D96C21B-5002-45E6-A6E9-1A0692E6ED5B}" destId="{2C0C68E2-3328-4E62-B123-B10CD4BACA1E}" srcOrd="0" destOrd="0" presId="urn:microsoft.com/office/officeart/2008/layout/VerticalCurvedList"/>
    <dgm:cxn modelId="{98FA3DF6-61C4-4A71-BABB-9A98BAE9F950}" srcId="{3D96C21B-5002-45E6-A6E9-1A0692E6ED5B}" destId="{F21548F6-6D34-4F1E-BFA2-2135B6471199}" srcOrd="3" destOrd="0" parTransId="{59E40773-9FF9-4CBB-B86F-4EBEC83E4B93}" sibTransId="{19A5DA99-0236-4E3C-B27B-7CD214D4A6E0}"/>
    <dgm:cxn modelId="{0C71057A-164F-4286-9C8E-7AF18A7B3423}" type="presOf" srcId="{EA7BAAC9-BC63-40A2-B1C7-2D425546895A}" destId="{55107D6B-801A-41F7-9D35-0AD8DE145A91}" srcOrd="0" destOrd="0" presId="urn:microsoft.com/office/officeart/2008/layout/VerticalCurvedList"/>
    <dgm:cxn modelId="{38195F27-DCE1-4C20-9E59-F6E641E0F36B}" type="presParOf" srcId="{2C0C68E2-3328-4E62-B123-B10CD4BACA1E}" destId="{188F7C48-B824-4514-96F9-CFECF00DD1D8}" srcOrd="0" destOrd="0" presId="urn:microsoft.com/office/officeart/2008/layout/VerticalCurvedList"/>
    <dgm:cxn modelId="{90DD18A1-6248-4763-88AE-0119D301A867}" type="presParOf" srcId="{188F7C48-B824-4514-96F9-CFECF00DD1D8}" destId="{23098E00-1992-49EC-892D-4444AEFC61CB}" srcOrd="0" destOrd="0" presId="urn:microsoft.com/office/officeart/2008/layout/VerticalCurvedList"/>
    <dgm:cxn modelId="{33B0D155-2B34-4860-B150-84BC0533F58F}" type="presParOf" srcId="{23098E00-1992-49EC-892D-4444AEFC61CB}" destId="{E114251D-C5E7-4D8E-946D-B5C201B1CC76}" srcOrd="0" destOrd="0" presId="urn:microsoft.com/office/officeart/2008/layout/VerticalCurvedList"/>
    <dgm:cxn modelId="{757154E4-5159-40FE-9733-0151734E6DFF}" type="presParOf" srcId="{23098E00-1992-49EC-892D-4444AEFC61CB}" destId="{29DCB93E-0FB8-40DB-B6F2-43C13BEF0829}" srcOrd="1" destOrd="0" presId="urn:microsoft.com/office/officeart/2008/layout/VerticalCurvedList"/>
    <dgm:cxn modelId="{6C2BFD24-D94C-459C-BD8B-980A8664507F}" type="presParOf" srcId="{23098E00-1992-49EC-892D-4444AEFC61CB}" destId="{B85E31C4-2994-4B5E-9389-9B9587CB58CD}" srcOrd="2" destOrd="0" presId="urn:microsoft.com/office/officeart/2008/layout/VerticalCurvedList"/>
    <dgm:cxn modelId="{44C41B7C-D216-4C94-B676-948362A2F506}" type="presParOf" srcId="{23098E00-1992-49EC-892D-4444AEFC61CB}" destId="{E783A9E6-E568-4504-B29F-9375E9153E9F}" srcOrd="3" destOrd="0" presId="urn:microsoft.com/office/officeart/2008/layout/VerticalCurvedList"/>
    <dgm:cxn modelId="{2B077E33-125F-4B15-BEC6-FBE378CC7CAB}" type="presParOf" srcId="{188F7C48-B824-4514-96F9-CFECF00DD1D8}" destId="{2AB7024C-74D5-4BFA-81E2-534BB19A9DF8}" srcOrd="1" destOrd="0" presId="urn:microsoft.com/office/officeart/2008/layout/VerticalCurvedList"/>
    <dgm:cxn modelId="{F1F7E61E-98BA-48D2-970D-E005F3DF513E}" type="presParOf" srcId="{188F7C48-B824-4514-96F9-CFECF00DD1D8}" destId="{337B254C-0934-47B6-8A89-56A862637EF6}" srcOrd="2" destOrd="0" presId="urn:microsoft.com/office/officeart/2008/layout/VerticalCurvedList"/>
    <dgm:cxn modelId="{80A4641D-B09C-40C1-BEA2-CB372D2970AC}" type="presParOf" srcId="{337B254C-0934-47B6-8A89-56A862637EF6}" destId="{9DCA7CB6-151D-470D-ADF2-A37EE7AE6C45}" srcOrd="0" destOrd="0" presId="urn:microsoft.com/office/officeart/2008/layout/VerticalCurvedList"/>
    <dgm:cxn modelId="{BEE1E534-2A07-4F1E-B994-C2E250DDDC56}" type="presParOf" srcId="{188F7C48-B824-4514-96F9-CFECF00DD1D8}" destId="{19E5E3E0-9C6C-4DE8-BC03-E45ED4B90DB7}" srcOrd="3" destOrd="0" presId="urn:microsoft.com/office/officeart/2008/layout/VerticalCurvedList"/>
    <dgm:cxn modelId="{4EAF10D4-833E-49F0-84F7-9E9EACA79AE4}" type="presParOf" srcId="{188F7C48-B824-4514-96F9-CFECF00DD1D8}" destId="{AA9E1241-FD36-439F-9113-99967397C976}" srcOrd="4" destOrd="0" presId="urn:microsoft.com/office/officeart/2008/layout/VerticalCurvedList"/>
    <dgm:cxn modelId="{D86EE902-EEF6-4AEB-8EF8-FD0232ADC3A0}" type="presParOf" srcId="{AA9E1241-FD36-439F-9113-99967397C976}" destId="{098641A2-6EFD-488F-AAFD-BF735F8E9C65}" srcOrd="0" destOrd="0" presId="urn:microsoft.com/office/officeart/2008/layout/VerticalCurvedList"/>
    <dgm:cxn modelId="{F2F70A59-34CC-433A-A591-DF39C64A5658}" type="presParOf" srcId="{188F7C48-B824-4514-96F9-CFECF00DD1D8}" destId="{55107D6B-801A-41F7-9D35-0AD8DE145A91}" srcOrd="5" destOrd="0" presId="urn:microsoft.com/office/officeart/2008/layout/VerticalCurvedList"/>
    <dgm:cxn modelId="{5EB03BD9-E4D2-4222-8F3D-D359D8CC039A}" type="presParOf" srcId="{188F7C48-B824-4514-96F9-CFECF00DD1D8}" destId="{D5817FB3-382F-4BA8-9286-ACD494DD4DCF}" srcOrd="6" destOrd="0" presId="urn:microsoft.com/office/officeart/2008/layout/VerticalCurvedList"/>
    <dgm:cxn modelId="{4B4B35A0-D996-4499-A04F-32184C737BDA}" type="presParOf" srcId="{D5817FB3-382F-4BA8-9286-ACD494DD4DCF}" destId="{CD537D4B-51B1-41DF-97F6-22658561C9AB}" srcOrd="0" destOrd="0" presId="urn:microsoft.com/office/officeart/2008/layout/VerticalCurvedList"/>
    <dgm:cxn modelId="{933DAD42-894B-4773-8162-D89EA22420DE}" type="presParOf" srcId="{188F7C48-B824-4514-96F9-CFECF00DD1D8}" destId="{B9E69E7B-A86D-4B71-80A2-2637CF246930}" srcOrd="7" destOrd="0" presId="urn:microsoft.com/office/officeart/2008/layout/VerticalCurvedList"/>
    <dgm:cxn modelId="{2EDD9D79-D814-4650-BE8D-F4635D7338E8}" type="presParOf" srcId="{188F7C48-B824-4514-96F9-CFECF00DD1D8}" destId="{5A2D62A8-1288-4A53-A97D-9F127E1A3EBE}" srcOrd="8" destOrd="0" presId="urn:microsoft.com/office/officeart/2008/layout/VerticalCurvedList"/>
    <dgm:cxn modelId="{CACFFFB2-B633-4B15-BF5F-99DA75BA50AB}" type="presParOf" srcId="{5A2D62A8-1288-4A53-A97D-9F127E1A3EBE}" destId="{D458ECFD-6F42-4C9E-9EE9-162473882EC1}" srcOrd="0" destOrd="0" presId="urn:microsoft.com/office/officeart/2008/layout/VerticalCurvedList"/>
    <dgm:cxn modelId="{59C732BC-4E63-432A-AF64-3D6DF941454A}" type="presParOf" srcId="{188F7C48-B824-4514-96F9-CFECF00DD1D8}" destId="{8085F519-CB76-4D43-8E7D-3BB081957DAA}" srcOrd="9" destOrd="0" presId="urn:microsoft.com/office/officeart/2008/layout/VerticalCurvedList"/>
    <dgm:cxn modelId="{0689C196-AD74-499E-AC13-CE9A73418486}" type="presParOf" srcId="{188F7C48-B824-4514-96F9-CFECF00DD1D8}" destId="{B2C59172-C87A-460F-832C-16EA913B3C9B}" srcOrd="10" destOrd="0" presId="urn:microsoft.com/office/officeart/2008/layout/VerticalCurvedList"/>
    <dgm:cxn modelId="{366AFD80-57B6-4E95-BBCB-E1889E59886D}" type="presParOf" srcId="{B2C59172-C87A-460F-832C-16EA913B3C9B}" destId="{48246204-1E40-4521-B65A-BB09BDC5F7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B909FF-0708-461B-8E48-0AB7E40282E5}" type="doc">
      <dgm:prSet loTypeId="urn:microsoft.com/office/officeart/2005/8/layout/hierarchy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AED0A5-8A4A-4167-9F78-EB63BD9B4E93}" type="pres">
      <dgm:prSet presAssocID="{A2B909FF-0708-461B-8E48-0AB7E40282E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B301DACE-996F-4F8F-971A-C6B676453FC1}" type="presOf" srcId="{A2B909FF-0708-461B-8E48-0AB7E40282E5}" destId="{51AED0A5-8A4A-4167-9F78-EB63BD9B4E93}" srcOrd="0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DCB93E-0FB8-40DB-B6F2-43C13BEF0829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B7024C-74D5-4BFA-81E2-534BB19A9DF8}">
      <dsp:nvSpPr>
        <dsp:cNvPr id="0" name=""/>
        <dsp:cNvSpPr/>
      </dsp:nvSpPr>
      <dsp:spPr>
        <a:xfrm>
          <a:off x="411090" y="271871"/>
          <a:ext cx="7415885" cy="544091"/>
        </a:xfrm>
        <a:prstGeom prst="rect">
          <a:avLst/>
        </a:prstGeom>
        <a:solidFill>
          <a:srgbClr val="FFFF00"/>
        </a:solidFill>
        <a:ln>
          <a:solidFill>
            <a:srgbClr val="FFFF00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1">
                  <a:lumMod val="10000"/>
                </a:schemeClr>
              </a:solidFill>
            </a:rPr>
            <a:t>тема</a:t>
          </a:r>
          <a:endParaRPr lang="ru-RU" sz="2800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411090" y="271871"/>
        <a:ext cx="7415885" cy="544091"/>
      </dsp:txXfrm>
    </dsp:sp>
    <dsp:sp modelId="{9DCA7CB6-151D-470D-ADF2-A37EE7AE6C45}">
      <dsp:nvSpPr>
        <dsp:cNvPr id="0" name=""/>
        <dsp:cNvSpPr/>
      </dsp:nvSpPr>
      <dsp:spPr>
        <a:xfrm>
          <a:off x="71032" y="203860"/>
          <a:ext cx="680114" cy="68011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E5E3E0-9C6C-4DE8-BC03-E45ED4B90DB7}">
      <dsp:nvSpPr>
        <dsp:cNvPr id="0" name=""/>
        <dsp:cNvSpPr/>
      </dsp:nvSpPr>
      <dsp:spPr>
        <a:xfrm>
          <a:off x="800969" y="1087747"/>
          <a:ext cx="7026005" cy="544091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chemeClr val="accent1">
                  <a:lumMod val="10000"/>
                </a:schemeClr>
              </a:solidFill>
            </a:rPr>
            <a:t>подтемы</a:t>
          </a:r>
          <a:endParaRPr lang="ru-RU" sz="2800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800969" y="1087747"/>
        <a:ext cx="7026005" cy="544091"/>
      </dsp:txXfrm>
    </dsp:sp>
    <dsp:sp modelId="{098641A2-6EFD-488F-AAFD-BF735F8E9C65}">
      <dsp:nvSpPr>
        <dsp:cNvPr id="0" name=""/>
        <dsp:cNvSpPr/>
      </dsp:nvSpPr>
      <dsp:spPr>
        <a:xfrm>
          <a:off x="460912" y="1019736"/>
          <a:ext cx="680114" cy="68011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107D6B-801A-41F7-9D35-0AD8DE145A91}">
      <dsp:nvSpPr>
        <dsp:cNvPr id="0" name=""/>
        <dsp:cNvSpPr/>
      </dsp:nvSpPr>
      <dsp:spPr>
        <a:xfrm>
          <a:off x="920631" y="1903623"/>
          <a:ext cx="6906343" cy="544091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1">
                  <a:lumMod val="10000"/>
                </a:schemeClr>
              </a:solidFill>
            </a:rPr>
            <a:t>План макета</a:t>
          </a:r>
          <a:endParaRPr lang="ru-RU" sz="2800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920631" y="1903623"/>
        <a:ext cx="6906343" cy="544091"/>
      </dsp:txXfrm>
    </dsp:sp>
    <dsp:sp modelId="{CD537D4B-51B1-41DF-97F6-22658561C9AB}">
      <dsp:nvSpPr>
        <dsp:cNvPr id="0" name=""/>
        <dsp:cNvSpPr/>
      </dsp:nvSpPr>
      <dsp:spPr>
        <a:xfrm>
          <a:off x="580574" y="1835611"/>
          <a:ext cx="680114" cy="68011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9E69E7B-A86D-4B71-80A2-2637CF246930}">
      <dsp:nvSpPr>
        <dsp:cNvPr id="0" name=""/>
        <dsp:cNvSpPr/>
      </dsp:nvSpPr>
      <dsp:spPr>
        <a:xfrm>
          <a:off x="800969" y="2719499"/>
          <a:ext cx="7026005" cy="544091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1">
                  <a:lumMod val="10000"/>
                </a:schemeClr>
              </a:solidFill>
            </a:rPr>
            <a:t>5-10 пунктов или развивающих заданий</a:t>
          </a:r>
          <a:endParaRPr lang="ru-RU" sz="2800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800969" y="2719499"/>
        <a:ext cx="7026005" cy="544091"/>
      </dsp:txXfrm>
    </dsp:sp>
    <dsp:sp modelId="{D458ECFD-6F42-4C9E-9EE9-162473882EC1}">
      <dsp:nvSpPr>
        <dsp:cNvPr id="0" name=""/>
        <dsp:cNvSpPr/>
      </dsp:nvSpPr>
      <dsp:spPr>
        <a:xfrm>
          <a:off x="460912" y="2651487"/>
          <a:ext cx="680114" cy="68011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85F519-CB76-4D43-8E7D-3BB081957DAA}">
      <dsp:nvSpPr>
        <dsp:cNvPr id="0" name=""/>
        <dsp:cNvSpPr/>
      </dsp:nvSpPr>
      <dsp:spPr>
        <a:xfrm>
          <a:off x="411090" y="3535375"/>
          <a:ext cx="7415885" cy="544091"/>
        </a:xfrm>
        <a:prstGeom prst="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1">
                  <a:lumMod val="10000"/>
                </a:schemeClr>
              </a:solidFill>
            </a:rPr>
            <a:t>шаблон</a:t>
          </a:r>
          <a:endParaRPr lang="ru-RU" sz="2800" kern="1200" dirty="0">
            <a:solidFill>
              <a:schemeClr val="accent1">
                <a:lumMod val="10000"/>
              </a:schemeClr>
            </a:solidFill>
          </a:endParaRPr>
        </a:p>
      </dsp:txBody>
      <dsp:txXfrm>
        <a:off x="411090" y="3535375"/>
        <a:ext cx="7415885" cy="544091"/>
      </dsp:txXfrm>
    </dsp:sp>
    <dsp:sp modelId="{48246204-1E40-4521-B65A-BB09BDC5F792}">
      <dsp:nvSpPr>
        <dsp:cNvPr id="0" name=""/>
        <dsp:cNvSpPr/>
      </dsp:nvSpPr>
      <dsp:spPr>
        <a:xfrm>
          <a:off x="71032" y="3467363"/>
          <a:ext cx="680114" cy="680114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22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21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43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25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084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197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80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81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75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6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2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0AE95-DFDD-48D9-9EEB-6F76EFFD2597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4E2FD-12B1-4EF6-A3A2-896337BDB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35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english4.me/wp/lapbook-kak-sdelat-anglijskij-dlja-detej/" TargetMode="External"/><Relationship Id="rId13" Type="http://schemas.openxmlformats.org/officeDocument/2006/relationships/diagramQuickStyle" Target="../diagrams/quickStyle2.xml"/><Relationship Id="rId3" Type="http://schemas.openxmlformats.org/officeDocument/2006/relationships/hyperlink" Target="http://ta-vi-ka.blogspot.ru/p/blog-page_5.html" TargetMode="External"/><Relationship Id="rId7" Type="http://schemas.openxmlformats.org/officeDocument/2006/relationships/hyperlink" Target="http://ta-vi-ka.blogspot.gr/2014/02/lapbook-olimpiada.html" TargetMode="External"/><Relationship Id="rId12" Type="http://schemas.openxmlformats.org/officeDocument/2006/relationships/diagramLayout" Target="../diagrams/layout2.xml"/><Relationship Id="rId2" Type="http://schemas.openxmlformats.org/officeDocument/2006/relationships/hyperlink" Target="http://kuso4ek-neba.ru/materialyi-dlya-skachivaniya/chto-nekoe-lepb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azka-buzuluk.ucoz.ru/publ/konsultacii_specialistov/konsultacii_muzykalnogo_rukovoditelja/nash_pervyj_lehpbuk/6-1-0-7" TargetMode="External"/><Relationship Id="rId11" Type="http://schemas.openxmlformats.org/officeDocument/2006/relationships/diagramData" Target="../diagrams/data2.xml"/><Relationship Id="rId5" Type="http://schemas.openxmlformats.org/officeDocument/2006/relationships/hyperlink" Target="http://www.o-detstve.ru/forchildren/research-project/14385.html" TargetMode="External"/><Relationship Id="rId15" Type="http://schemas.microsoft.com/office/2007/relationships/diagramDrawing" Target="../diagrams/drawing2.xml"/><Relationship Id="rId10" Type="http://schemas.openxmlformats.org/officeDocument/2006/relationships/hyperlink" Target="http://www.homeschoolshare.com/lapbooking_resources.php" TargetMode="External"/><Relationship Id="rId4" Type="http://schemas.openxmlformats.org/officeDocument/2006/relationships/hyperlink" Target="http://stranamasterov.ru/node/581310" TargetMode="External"/><Relationship Id="rId9" Type="http://schemas.openxmlformats.org/officeDocument/2006/relationships/hyperlink" Target="http://jimmie.squidoo.com/minibooks" TargetMode="External"/><Relationship Id="rId14" Type="http://schemas.openxmlformats.org/officeDocument/2006/relationships/diagramColors" Target="../diagrams/colors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ru.wikipedia.org/wiki/%D0%A0%D1%83%D0%BA%D0%BE%D0%B4%D0%B5%D0%BB%D0%B8%D0%B5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://ru.wikipedia.org/wiki/%D0%A4%D0%BE%D1%82%D0%BE%D0%B0%D0%BB%D1%8C%D0%B1%D0%BE%D0%BC" TargetMode="External"/><Relationship Id="rId4" Type="http://schemas.openxmlformats.org/officeDocument/2006/relationships/hyperlink" Target="http://ru.wikipedia.org/wiki/%D0%98%D1%81%D0%BA%D1%83%D1%81%D1%81%D1%82%D0%B2%D0%B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omeschool-%20Let's%20talk%20Lapbooks!!%20Part%20I.mp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Лэпбук</a:t>
            </a:r>
            <a:r>
              <a:rPr lang="ru-RU" b="1" dirty="0" smtClean="0">
                <a:solidFill>
                  <a:srgbClr val="FF0000"/>
                </a:solidFill>
              </a:rPr>
              <a:t> – </a:t>
            </a:r>
            <a:r>
              <a:rPr lang="ru-RU" b="1" dirty="0">
                <a:solidFill>
                  <a:srgbClr val="FF0000"/>
                </a:solidFill>
              </a:rPr>
              <a:t>универсальный методический </a:t>
            </a:r>
            <a:r>
              <a:rPr lang="ru-RU" b="1" dirty="0" smtClean="0">
                <a:solidFill>
                  <a:srgbClr val="FF0000"/>
                </a:solidFill>
              </a:rPr>
              <a:t>инструмент для </a:t>
            </a:r>
            <a:r>
              <a:rPr lang="ru-RU" b="1" dirty="0">
                <a:solidFill>
                  <a:srgbClr val="FF0000"/>
                </a:solidFill>
              </a:rPr>
              <a:t>накопительной </a:t>
            </a:r>
            <a:r>
              <a:rPr lang="ru-RU" b="1" dirty="0" smtClean="0">
                <a:solidFill>
                  <a:srgbClr val="FF0000"/>
                </a:solidFill>
              </a:rPr>
              <a:t>оценки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5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85874"/>
            <a:ext cx="7920880" cy="47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94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Тема: «Исследование жизни серых ворон»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dirty="0" smtClean="0"/>
              <a:t>Если Вы </a:t>
            </a:r>
            <a:r>
              <a:rPr lang="ru-RU" sz="2000" dirty="0"/>
              <a:t>с детьми </a:t>
            </a:r>
            <a:r>
              <a:rPr lang="ru-RU" sz="2000" dirty="0" smtClean="0"/>
              <a:t> наблюдали за жизнью серых ворон, читали о них </a:t>
            </a:r>
            <a:r>
              <a:rPr lang="ru-RU" sz="2000" dirty="0"/>
              <a:t>книжки, искали информацию в </a:t>
            </a:r>
            <a:r>
              <a:rPr lang="ru-RU" sz="2000" dirty="0" smtClean="0"/>
              <a:t>интернете, то в </a:t>
            </a:r>
            <a:r>
              <a:rPr lang="ru-RU" sz="2000" dirty="0"/>
              <a:t>результате у В</a:t>
            </a:r>
            <a:r>
              <a:rPr lang="ru-RU" sz="2000" dirty="0" smtClean="0"/>
              <a:t>ас </a:t>
            </a:r>
            <a:r>
              <a:rPr lang="ru-RU" sz="2000" dirty="0"/>
              <a:t>скопился информативный материал на маленькую энциклопедию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Вы можете  </a:t>
            </a:r>
            <a:r>
              <a:rPr lang="ru-RU" sz="2000" dirty="0"/>
              <a:t>оформить </a:t>
            </a:r>
            <a:r>
              <a:rPr lang="ru-RU" sz="2000" dirty="0" smtClean="0"/>
              <a:t>его </a:t>
            </a:r>
            <a:r>
              <a:rPr lang="ru-RU" sz="2000" dirty="0"/>
              <a:t>в виде модного сейчас </a:t>
            </a:r>
            <a:r>
              <a:rPr lang="ru-RU" sz="2000" dirty="0" err="1"/>
              <a:t>лэпбука</a:t>
            </a:r>
            <a:r>
              <a:rPr lang="ru-RU" sz="2000" dirty="0"/>
              <a:t>. </a:t>
            </a:r>
            <a:r>
              <a:rPr lang="ru-RU" sz="2000" dirty="0" smtClean="0"/>
              <a:t>(Похоже на результат занятий </a:t>
            </a:r>
            <a:r>
              <a:rPr lang="ru-RU" sz="2000" dirty="0" err="1"/>
              <a:t>скрапбукингом</a:t>
            </a:r>
            <a:r>
              <a:rPr lang="ru-RU" sz="2000" dirty="0"/>
              <a:t>, только с </a:t>
            </a:r>
            <a:r>
              <a:rPr lang="ru-RU" sz="2000" dirty="0" smtClean="0"/>
              <a:t>развивающими и оценивающими целями)</a:t>
            </a:r>
            <a:r>
              <a:rPr lang="ru-RU" sz="2000" dirty="0"/>
              <a:t> 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этом </a:t>
            </a:r>
            <a:r>
              <a:rPr lang="ru-RU" sz="2000" dirty="0" err="1"/>
              <a:t>лэпбук</a:t>
            </a:r>
            <a:r>
              <a:rPr lang="ru-RU" sz="2000" dirty="0"/>
              <a:t> - это не просто поделка. </a:t>
            </a:r>
            <a:r>
              <a:rPr lang="ru-RU" sz="2000" dirty="0" smtClean="0"/>
              <a:t>Это самостоятельная, аналитическая работа по определенной теме: сбор информации, проведение наблюдений, отбор нужных фактов и их обобщение.</a:t>
            </a:r>
          </a:p>
          <a:p>
            <a:r>
              <a:rPr lang="ru-RU" sz="2000" dirty="0" smtClean="0"/>
              <a:t>Вы полностью продумали </a:t>
            </a:r>
            <a:r>
              <a:rPr lang="ru-RU" sz="2000" dirty="0"/>
              <a:t>все, что </a:t>
            </a:r>
            <a:r>
              <a:rPr lang="ru-RU" sz="2000" dirty="0" smtClean="0"/>
              <a:t>хотели </a:t>
            </a:r>
            <a:r>
              <a:rPr lang="ru-RU" sz="2000" dirty="0"/>
              <a:t>бы видеть в </a:t>
            </a:r>
            <a:r>
              <a:rPr lang="ru-RU" sz="2000" dirty="0" err="1" smtClean="0"/>
              <a:t>лэпбуке</a:t>
            </a:r>
            <a:r>
              <a:rPr lang="ru-RU" sz="2000" dirty="0" smtClean="0"/>
              <a:t>: </a:t>
            </a:r>
            <a:r>
              <a:rPr lang="ru-RU" sz="2000" dirty="0"/>
              <a:t>строение вороны, питание, размножение, места </a:t>
            </a:r>
            <a:r>
              <a:rPr lang="ru-RU" sz="2000" dirty="0" smtClean="0"/>
              <a:t>обитания, гнездо </a:t>
            </a:r>
            <a:r>
              <a:rPr lang="ru-RU" sz="2000" dirty="0"/>
              <a:t>с яйцами, следы, перо, определитель птиц в виде графа. </a:t>
            </a:r>
            <a:endParaRPr lang="ru-RU" sz="2000" dirty="0" smtClean="0"/>
          </a:p>
          <a:p>
            <a:r>
              <a:rPr lang="ru-RU" sz="2000" dirty="0" smtClean="0"/>
              <a:t>Кроме </a:t>
            </a:r>
            <a:r>
              <a:rPr lang="ru-RU" sz="2000" dirty="0"/>
              <a:t>того</a:t>
            </a:r>
            <a:r>
              <a:rPr lang="ru-RU" sz="2000" dirty="0" smtClean="0"/>
              <a:t>, Вы решили добавить </a:t>
            </a:r>
            <a:r>
              <a:rPr lang="ru-RU" sz="2000" dirty="0"/>
              <a:t>к естественно-научной </a:t>
            </a:r>
            <a:r>
              <a:rPr lang="ru-RU" sz="2000" dirty="0" smtClean="0"/>
              <a:t>составляющей  маленькую книжку </a:t>
            </a:r>
            <a:r>
              <a:rPr lang="ru-RU" sz="2000" dirty="0"/>
              <a:t>с басней Крылова про ворону и лисицу, к </a:t>
            </a:r>
            <a:r>
              <a:rPr lang="ru-RU" sz="2000" dirty="0" smtClean="0"/>
              <a:t>которой можно </a:t>
            </a:r>
            <a:r>
              <a:rPr lang="ru-RU" sz="2000" dirty="0"/>
              <a:t>будет рисовать собственные иллюстрации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Каждый вид этой серьезной работы погружения в тему имеет определенный вес в баллах, которые потом </a:t>
            </a:r>
            <a:r>
              <a:rPr lang="ru-RU" sz="2000" dirty="0" err="1" smtClean="0"/>
              <a:t>рейтингуются</a:t>
            </a:r>
            <a:r>
              <a:rPr lang="ru-RU" sz="2000" dirty="0" smtClean="0"/>
              <a:t> оценками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5627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Пример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280920" cy="499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57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Так выглядит шаблон </a:t>
            </a:r>
            <a:r>
              <a:rPr lang="ru-RU" b="1" dirty="0" err="1" smtClean="0"/>
              <a:t>лэпбука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85924"/>
            <a:ext cx="6864424" cy="4191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7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92088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3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6984776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667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3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40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13690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820891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83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10 развивающих элементов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ru-RU" sz="1200" b="1" dirty="0"/>
              <a:t>1. Кармашек с карточками «Как сажать?»  </a:t>
            </a:r>
            <a:endParaRPr lang="ru-RU" sz="1200" dirty="0"/>
          </a:p>
          <a:p>
            <a:r>
              <a:rPr lang="ru-RU" sz="1200" dirty="0"/>
              <a:t>Изучаем последовательность посадки растений, составляем правильный ряд из картинок.</a:t>
            </a:r>
          </a:p>
          <a:p>
            <a:r>
              <a:rPr lang="ru-RU" sz="1200" b="1" dirty="0"/>
              <a:t>2. Мини-книжка «Как ухаживать?» </a:t>
            </a:r>
            <a:endParaRPr lang="ru-RU" sz="1200" dirty="0"/>
          </a:p>
          <a:p>
            <a:r>
              <a:rPr lang="ru-RU" sz="1200" dirty="0"/>
              <a:t>Находим и заносим в блокнотик необходимую информацию по уходу за посаженными растениями.</a:t>
            </a:r>
          </a:p>
          <a:p>
            <a:r>
              <a:rPr lang="ru-RU" sz="1200" b="1" dirty="0"/>
              <a:t>3. Вращающиеся круги «Жизненный цикл растений» </a:t>
            </a:r>
            <a:endParaRPr lang="ru-RU" sz="1200" dirty="0"/>
          </a:p>
          <a:p>
            <a:r>
              <a:rPr lang="ru-RU" sz="1200" dirty="0"/>
              <a:t>Знакомимся с жизненным циклом растений.</a:t>
            </a:r>
          </a:p>
          <a:p>
            <a:r>
              <a:rPr lang="ru-RU" sz="1200" b="1" dirty="0"/>
              <a:t>4. График «Календарь роста»</a:t>
            </a:r>
            <a:endParaRPr lang="ru-RU" sz="1200" dirty="0"/>
          </a:p>
          <a:p>
            <a:r>
              <a:rPr lang="ru-RU" sz="1200" dirty="0"/>
              <a:t>По результатам наблюдений составляем график роста посаженных растений.</a:t>
            </a:r>
          </a:p>
          <a:p>
            <a:r>
              <a:rPr lang="ru-RU" sz="1200" b="1" dirty="0"/>
              <a:t>5. Раскладушка «Что нужно для роста?» </a:t>
            </a:r>
            <a:endParaRPr lang="ru-RU" sz="1200" dirty="0"/>
          </a:p>
          <a:p>
            <a:r>
              <a:rPr lang="ru-RU" sz="1200" dirty="0"/>
              <a:t>По результатам экспериментов и наблюдений составляем список факторов, необходимым растениям для нормального роста.</a:t>
            </a:r>
          </a:p>
          <a:p>
            <a:r>
              <a:rPr lang="ru-RU" sz="1200" b="1" dirty="0"/>
              <a:t>6. Кармашек «Паспорт растения» </a:t>
            </a:r>
            <a:endParaRPr lang="ru-RU" sz="1200" dirty="0"/>
          </a:p>
          <a:p>
            <a:r>
              <a:rPr lang="ru-RU" sz="1200" dirty="0"/>
              <a:t>Оформляем паспорт для посаженных растений.</a:t>
            </a:r>
          </a:p>
          <a:p>
            <a:r>
              <a:rPr lang="ru-RU" sz="1200" b="1" dirty="0"/>
              <a:t>7. Разрезная страничка «Строение растений» </a:t>
            </a:r>
            <a:endParaRPr lang="ru-RU" sz="1200" dirty="0"/>
          </a:p>
          <a:p>
            <a:r>
              <a:rPr lang="ru-RU" sz="1200" dirty="0"/>
              <a:t>Изучаем строение растений, зарисовываем выросшее растение.</a:t>
            </a:r>
          </a:p>
          <a:p>
            <a:r>
              <a:rPr lang="ru-RU" sz="1200" b="1" dirty="0"/>
              <a:t>8. Книжка-гармошка «Фотоальбом» </a:t>
            </a:r>
            <a:endParaRPr lang="ru-RU" sz="1200" dirty="0"/>
          </a:p>
          <a:p>
            <a:r>
              <a:rPr lang="ru-RU" sz="1200" dirty="0"/>
              <a:t>Оформляем фотографии (или зарисовки) процесса посадки и роста посаженных растений.</a:t>
            </a:r>
          </a:p>
          <a:p>
            <a:r>
              <a:rPr lang="ru-RU" sz="1200" b="1" dirty="0"/>
              <a:t>9. Окошко «Интересные факты» </a:t>
            </a:r>
            <a:endParaRPr lang="ru-RU" sz="1200" dirty="0"/>
          </a:p>
          <a:p>
            <a:r>
              <a:rPr lang="ru-RU" sz="1200" dirty="0"/>
              <a:t>Изучаем информацию о посаженных растениях и записываем интересные факты о них.</a:t>
            </a:r>
          </a:p>
          <a:p>
            <a:r>
              <a:rPr lang="ru-RU" sz="1200" b="1" dirty="0"/>
              <a:t>10. Конвертик «Семена» </a:t>
            </a:r>
            <a:endParaRPr lang="ru-RU" sz="1200" dirty="0"/>
          </a:p>
          <a:p>
            <a:r>
              <a:rPr lang="ru-RU" sz="1200" dirty="0"/>
              <a:t>Храним образцы семян посаженных растений и таблички для цветочных горшков</a:t>
            </a:r>
            <a:r>
              <a:rPr lang="ru-RU" sz="1200" dirty="0" smtClean="0"/>
              <a:t>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143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just"/>
            <a:r>
              <a:rPr lang="ru-RU" altLang="ru-RU" sz="2000" b="1" dirty="0" err="1" smtClean="0"/>
              <a:t>Лэпбук</a:t>
            </a:r>
            <a:r>
              <a:rPr lang="ru-RU" altLang="ru-RU" sz="2000" b="1" dirty="0" smtClean="0"/>
              <a:t> (</a:t>
            </a:r>
            <a:r>
              <a:rPr lang="en-US" altLang="ru-RU" sz="2000" b="1" dirty="0" err="1" smtClean="0"/>
              <a:t>Lapbook</a:t>
            </a:r>
            <a:r>
              <a:rPr lang="en-US" altLang="ru-RU" sz="2000" b="1" dirty="0" smtClean="0"/>
              <a:t> </a:t>
            </a:r>
            <a:r>
              <a:rPr lang="ru-RU" altLang="ru-RU" sz="2000" dirty="0" smtClean="0"/>
              <a:t>в</a:t>
            </a:r>
            <a:r>
              <a:rPr lang="ru-RU" altLang="ru-RU" sz="2000" b="1" dirty="0" smtClean="0"/>
              <a:t> </a:t>
            </a:r>
            <a:r>
              <a:rPr lang="ru-RU" altLang="ru-RU" sz="2000" dirty="0" smtClean="0"/>
              <a:t>переводе с </a:t>
            </a:r>
            <a:r>
              <a:rPr lang="ru-RU" altLang="ru-RU" sz="2000" dirty="0" err="1" smtClean="0"/>
              <a:t>анг</a:t>
            </a:r>
            <a:r>
              <a:rPr lang="ru-RU" altLang="ru-RU" sz="2000" dirty="0" smtClean="0"/>
              <a:t>. </a:t>
            </a:r>
            <a:r>
              <a:rPr lang="en-US" altLang="ru-RU" sz="2000" dirty="0" smtClean="0"/>
              <a:t>lap</a:t>
            </a:r>
            <a:r>
              <a:rPr lang="ru-RU" altLang="ru-RU" sz="2000" dirty="0" smtClean="0"/>
              <a:t>–колени; </a:t>
            </a:r>
            <a:r>
              <a:rPr lang="en-US" altLang="ru-RU" sz="2000" dirty="0" smtClean="0"/>
              <a:t>book </a:t>
            </a:r>
            <a:r>
              <a:rPr lang="ru-RU" altLang="ru-RU" sz="2000" dirty="0" smtClean="0"/>
              <a:t>- книга</a:t>
            </a:r>
            <a:r>
              <a:rPr lang="ru-RU" altLang="ru-RU" sz="2000" b="1" dirty="0" smtClean="0"/>
              <a:t>)  –</a:t>
            </a:r>
            <a:r>
              <a:rPr lang="ru-RU" altLang="ru-RU" sz="2000" dirty="0" smtClean="0"/>
              <a:t> дословно – «наколенная книжка».</a:t>
            </a:r>
          </a:p>
          <a:p>
            <a:pPr algn="just"/>
            <a:r>
              <a:rPr lang="ru-RU" altLang="ru-RU" sz="2000" b="1" dirty="0" err="1" smtClean="0"/>
              <a:t>Лэпбук</a:t>
            </a:r>
            <a:r>
              <a:rPr lang="ru-RU" altLang="ru-RU" sz="2000" dirty="0" smtClean="0"/>
              <a:t> - это новое средство обучения, оценивания, рефлексии </a:t>
            </a:r>
          </a:p>
          <a:p>
            <a:pPr algn="just"/>
            <a:r>
              <a:rPr lang="ru-RU" altLang="ru-RU" sz="2000" b="1" dirty="0" err="1" smtClean="0"/>
              <a:t>Лэпбук</a:t>
            </a:r>
            <a:r>
              <a:rPr lang="ru-RU" altLang="ru-RU" sz="2000" dirty="0" smtClean="0"/>
              <a:t> - это картонная папка с кармашками, окошками, мини-книгами и всевозможными вкладками, в которую помещены материалы на одну тему</a:t>
            </a:r>
          </a:p>
          <a:p>
            <a:pPr algn="just"/>
            <a:r>
              <a:rPr lang="ru-RU" altLang="ru-RU" sz="2000" b="1" dirty="0" err="1" smtClean="0"/>
              <a:t>Лэпбук</a:t>
            </a:r>
            <a:r>
              <a:rPr lang="ru-RU" altLang="ru-RU" sz="2000" dirty="0" smtClean="0"/>
              <a:t> - «тематическая папка», «исследовательская книжка», «проектный журнал», «оценочный накопитель».</a:t>
            </a:r>
          </a:p>
          <a:p>
            <a:pPr algn="just">
              <a:buNone/>
            </a:pPr>
            <a:endParaRPr lang="en-US" altLang="ru-RU" dirty="0" smtClean="0"/>
          </a:p>
          <a:p>
            <a:pPr algn="just"/>
            <a:endParaRPr lang="ru-RU" alt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Uferevaev\Рабочий стол\Лепбук\lap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63" y="3356992"/>
            <a:ext cx="5730875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35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55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8572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1">
                    <a:lumMod val="75000"/>
                  </a:schemeClr>
                </a:solidFill>
              </a:rPr>
              <a:t>Интернет - ресурсы</a:t>
            </a:r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930775"/>
          </a:xfrm>
        </p:spPr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Сайт «Время пения» - </a:t>
            </a:r>
            <a:r>
              <a:rPr lang="ru-RU" u="sng" dirty="0" smtClean="0">
                <a:hlinkClick r:id="rId2"/>
              </a:rPr>
              <a:t>http://kuso4ek-neba.ru/materialyi-dlya-skachivaniya/chto-nekoe-lepbuk/</a:t>
            </a: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Блог «Это интересно» - </a:t>
            </a:r>
            <a:r>
              <a:rPr lang="ru-RU" u="sng" dirty="0" smtClean="0">
                <a:hlinkClick r:id="rId3"/>
              </a:rPr>
              <a:t>http://ta-vi-ka.blogspot.ru/p/blog-page_5.html</a:t>
            </a: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Страна Мастеров. </a:t>
            </a:r>
            <a:r>
              <a:rPr lang="ru-RU" dirty="0" err="1" smtClean="0"/>
              <a:t>Лепбук</a:t>
            </a:r>
            <a:r>
              <a:rPr lang="ru-RU" dirty="0" smtClean="0"/>
              <a:t> (изучаем погоду) - </a:t>
            </a:r>
            <a:r>
              <a:rPr lang="ru-RU" u="sng" dirty="0" smtClean="0">
                <a:hlinkClick r:id="rId4"/>
              </a:rPr>
              <a:t>http://stranamasterov.ru/node/581310</a:t>
            </a: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Проект «Волшебный мир зазеркалья» - </a:t>
            </a:r>
            <a:r>
              <a:rPr lang="ru-RU" u="sng" dirty="0" smtClean="0">
                <a:hlinkClick r:id="rId5"/>
              </a:rPr>
              <a:t>http://www.o-detstve.ru/forchildren/research-project/14385.html</a:t>
            </a: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Работа над проектом «Волшебный мир музыкальных инструментов» (</a:t>
            </a:r>
            <a:r>
              <a:rPr lang="ru-RU" dirty="0" err="1" smtClean="0"/>
              <a:t>д</a:t>
            </a:r>
            <a:r>
              <a:rPr lang="ru-RU" dirty="0" smtClean="0"/>
              <a:t>/с) - </a:t>
            </a:r>
            <a:r>
              <a:rPr lang="ru-RU" u="sng" dirty="0" smtClean="0">
                <a:hlinkClick r:id="rId6"/>
              </a:rPr>
              <a:t>http://skazka-buzuluk.ucoz.ru/publ/konsultacii_specialistov/konsultacii_muzykalnogo_rukovoditelja/nash_pervyj_lehpbuk/6-1-0-7</a:t>
            </a: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err="1" smtClean="0"/>
              <a:t>Лепбук</a:t>
            </a:r>
            <a:r>
              <a:rPr lang="ru-RU" dirty="0" smtClean="0"/>
              <a:t> «Олимпиада» - </a:t>
            </a:r>
            <a:r>
              <a:rPr lang="ru-RU" u="sng" dirty="0" smtClean="0">
                <a:hlinkClick r:id="rId7"/>
              </a:rPr>
              <a:t>http://ta-vi-ka.blogspot.gr/2014/02/lapbook-olimpiada.html</a:t>
            </a: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Английский для меня и моей семьи. Введение в </a:t>
            </a:r>
            <a:r>
              <a:rPr lang="ru-RU" dirty="0" err="1" smtClean="0"/>
              <a:t>лепбукологию</a:t>
            </a:r>
            <a:r>
              <a:rPr lang="ru-RU" dirty="0" smtClean="0"/>
              <a:t> - </a:t>
            </a:r>
            <a:r>
              <a:rPr lang="ru-RU" u="sng" dirty="0" smtClean="0">
                <a:hlinkClick r:id="rId8"/>
              </a:rPr>
              <a:t>http://english4.me/wp/lapbook-kak-sdelat-anglijskij-dlja-detej/</a:t>
            </a: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u="sng" dirty="0" smtClean="0">
                <a:hlinkClick r:id="rId9"/>
              </a:rPr>
              <a:t>http://jimmie.squidoo.com/minibooks</a:t>
            </a:r>
            <a:r>
              <a:rPr lang="ru-RU" dirty="0" smtClean="0"/>
              <a:t> (на английском)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Пустые шаблоны для </a:t>
            </a:r>
            <a:r>
              <a:rPr lang="ru-RU" dirty="0" err="1" smtClean="0"/>
              <a:t>лепбука</a:t>
            </a:r>
            <a:r>
              <a:rPr lang="ru-RU" dirty="0" smtClean="0"/>
              <a:t> - </a:t>
            </a:r>
            <a:r>
              <a:rPr lang="ru-RU" u="sng" dirty="0" smtClean="0">
                <a:hlinkClick r:id="rId10"/>
              </a:rPr>
              <a:t>http://www.homeschoolshare.com/lapbooking_resources.php</a:t>
            </a: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1751968"/>
              </p:ext>
            </p:extLst>
          </p:nvPr>
        </p:nvGraphicFramePr>
        <p:xfrm>
          <a:off x="357158" y="6286520"/>
          <a:ext cx="8229600" cy="287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00370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Прототип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ru-RU" altLang="ru-RU" sz="2400" b="1" dirty="0" err="1" smtClean="0"/>
              <a:t>Скрапбу́кинг</a:t>
            </a:r>
            <a:r>
              <a:rPr lang="ru-RU" altLang="ru-RU" sz="2400" dirty="0" smtClean="0"/>
              <a:t>, </a:t>
            </a:r>
            <a:r>
              <a:rPr lang="ru-RU" altLang="ru-RU" sz="2400" b="1" dirty="0" err="1" smtClean="0"/>
              <a:t>скрэпбу́кинг</a:t>
            </a:r>
            <a:r>
              <a:rPr lang="ru-RU" altLang="ru-RU" sz="2400" dirty="0" smtClean="0"/>
              <a:t> (</a:t>
            </a:r>
            <a:r>
              <a:rPr lang="ru-RU" altLang="ru-RU" sz="2400" dirty="0" smtClean="0">
                <a:hlinkClick r:id="rId2" tooltip="Английский язык"/>
              </a:rPr>
              <a:t>англ.</a:t>
            </a:r>
            <a:r>
              <a:rPr lang="ru-RU" altLang="ru-RU" sz="2400" dirty="0" smtClean="0"/>
              <a:t> </a:t>
            </a:r>
            <a:r>
              <a:rPr lang="ru-RU" altLang="ru-RU" sz="2400" i="1" dirty="0" err="1" smtClean="0"/>
              <a:t>scrapbooking</a:t>
            </a:r>
            <a:r>
              <a:rPr lang="ru-RU" altLang="ru-RU" sz="2400" dirty="0" smtClean="0"/>
              <a:t>, от </a:t>
            </a:r>
            <a:r>
              <a:rPr lang="ru-RU" altLang="ru-RU" sz="2400" dirty="0" smtClean="0">
                <a:hlinkClick r:id="rId2" tooltip="Английский язык"/>
              </a:rPr>
              <a:t>англ.</a:t>
            </a:r>
            <a:r>
              <a:rPr lang="ru-RU" altLang="ru-RU" sz="2400" dirty="0" smtClean="0"/>
              <a:t> </a:t>
            </a:r>
            <a:r>
              <a:rPr lang="ru-RU" altLang="ru-RU" sz="2400" i="1" dirty="0" err="1" smtClean="0"/>
              <a:t>scrapbook</a:t>
            </a:r>
            <a:r>
              <a:rPr lang="ru-RU" altLang="ru-RU" sz="2400" dirty="0" smtClean="0"/>
              <a:t>: </a:t>
            </a:r>
            <a:r>
              <a:rPr lang="ru-RU" altLang="ru-RU" sz="2400" i="1" dirty="0" err="1" smtClean="0"/>
              <a:t>scrap</a:t>
            </a:r>
            <a:r>
              <a:rPr lang="ru-RU" altLang="ru-RU" sz="2400" dirty="0" smtClean="0"/>
              <a:t> — вырезка, </a:t>
            </a:r>
            <a:r>
              <a:rPr lang="ru-RU" altLang="ru-RU" sz="2400" i="1" dirty="0" err="1" smtClean="0"/>
              <a:t>book</a:t>
            </a:r>
            <a:r>
              <a:rPr lang="ru-RU" altLang="ru-RU" sz="2400" dirty="0" smtClean="0"/>
              <a:t> — книга, букв. «книга из вырезок») — вид </a:t>
            </a:r>
            <a:r>
              <a:rPr lang="ru-RU" altLang="ru-RU" sz="2400" dirty="0" smtClean="0">
                <a:hlinkClick r:id="rId3" tooltip="Рукоделие"/>
              </a:rPr>
              <a:t>рукодельного</a:t>
            </a:r>
            <a:r>
              <a:rPr lang="ru-RU" altLang="ru-RU" sz="2400" dirty="0" smtClean="0"/>
              <a:t> </a:t>
            </a:r>
            <a:r>
              <a:rPr lang="ru-RU" altLang="ru-RU" sz="2400" dirty="0" smtClean="0">
                <a:hlinkClick r:id="rId4" tooltip="Искусство"/>
              </a:rPr>
              <a:t>искусства</a:t>
            </a:r>
            <a:r>
              <a:rPr lang="ru-RU" altLang="ru-RU" sz="2400" dirty="0" smtClean="0"/>
              <a:t>, заключающийся в изготовлении и оформлении семейных или личных </a:t>
            </a:r>
            <a:r>
              <a:rPr lang="ru-RU" altLang="ru-RU" sz="2400" dirty="0" smtClean="0">
                <a:hlinkClick r:id="rId5" tooltip="Фотоальбом"/>
              </a:rPr>
              <a:t>фотоальбомов</a:t>
            </a:r>
            <a:r>
              <a:rPr lang="ru-RU" altLang="ru-RU" sz="2400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2" descr="C:\Documents and Settings\Uferevaev\Рабочий стол\Лепбук\blushbutter_VHWED_qp8b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3573016"/>
            <a:ext cx="2088231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Documents and Settings\Uferevaev\Рабочий стол\Лепбук\IMG_38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73016"/>
            <a:ext cx="2520280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Documents and Settings\Uferevaev\Рабочий стол\Лепбук\9f112451d015bc4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73016"/>
            <a:ext cx="295232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53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Зачем нужен </a:t>
            </a:r>
            <a:r>
              <a:rPr lang="ru-RU" b="1" dirty="0" err="1" smtClean="0"/>
              <a:t>лэпбук</a:t>
            </a:r>
            <a:r>
              <a:rPr lang="ru-RU" b="1" dirty="0" smtClean="0"/>
              <a:t>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altLang="ru-RU" dirty="0" smtClean="0"/>
              <a:t>Это особая форма организации материала по изучаемой теме </a:t>
            </a:r>
          </a:p>
          <a:p>
            <a:pPr algn="just"/>
            <a:r>
              <a:rPr lang="ru-RU" altLang="ru-RU" dirty="0" smtClean="0"/>
              <a:t>Это отличный способ для повторения пройденного материала, проверки выполнения домашних заданий</a:t>
            </a:r>
          </a:p>
          <a:p>
            <a:pPr algn="just"/>
            <a:r>
              <a:rPr lang="ru-RU" altLang="ru-RU" dirty="0" smtClean="0"/>
              <a:t>Это средство фиксации этапов: освоения нового материала, погружения в учебное исследование, планирования и реализации проектов</a:t>
            </a:r>
          </a:p>
          <a:p>
            <a:pPr algn="just"/>
            <a:r>
              <a:rPr lang="ru-RU" altLang="ru-RU" dirty="0" smtClean="0"/>
              <a:t>Это способ индивидуализации траекторий обучения </a:t>
            </a:r>
          </a:p>
          <a:p>
            <a:pPr algn="just"/>
            <a:r>
              <a:rPr lang="ru-RU" altLang="ru-RU" dirty="0" smtClean="0"/>
              <a:t>Это хорошая подготовка к написанию проектов, рефератов, докладов и т.п.</a:t>
            </a:r>
          </a:p>
          <a:p>
            <a:pPr algn="just"/>
            <a:endParaRPr lang="ru-RU" altLang="ru-RU" dirty="0" smtClean="0"/>
          </a:p>
          <a:p>
            <a:pPr algn="just">
              <a:buNone/>
            </a:pPr>
            <a:endParaRPr lang="en-US" alt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94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Как используется </a:t>
            </a:r>
            <a:r>
              <a:rPr lang="ru-RU" b="1" dirty="0" err="1" smtClean="0"/>
              <a:t>лэпбук</a:t>
            </a:r>
            <a:r>
              <a:rPr lang="ru-RU" b="1" dirty="0" smtClean="0"/>
              <a:t>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altLang="ru-RU" dirty="0" err="1" smtClean="0"/>
              <a:t>Лэпбук</a:t>
            </a:r>
            <a:r>
              <a:rPr lang="ru-RU" altLang="ru-RU" dirty="0" smtClean="0"/>
              <a:t> хорошо подойдёт как для урочной, так и для внеурочной деятельности обучающихся разных возрастов.</a:t>
            </a:r>
          </a:p>
          <a:p>
            <a:pPr algn="just"/>
            <a:r>
              <a:rPr lang="ru-RU" altLang="ru-RU" dirty="0" smtClean="0"/>
              <a:t>Это уникальная возможность для коллективного семейного креатива.</a:t>
            </a:r>
          </a:p>
          <a:p>
            <a:pPr algn="just"/>
            <a:r>
              <a:rPr lang="ru-RU" altLang="ru-RU" dirty="0" smtClean="0"/>
              <a:t>Это просто интересное творческое занятие, не только для детей, но и их родителей и педагогов!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735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Примеры</a:t>
            </a:r>
            <a:endParaRPr lang="ru-RU" b="1" dirty="0"/>
          </a:p>
        </p:txBody>
      </p:sp>
      <p:pic>
        <p:nvPicPr>
          <p:cNvPr id="4" name="Picture 2" descr="C:\Users\Пользователь\Desktop\Лепбук\lapbook.jpg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065" y="1825625"/>
            <a:ext cx="778986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43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чего начать?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441478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710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Структура </a:t>
            </a:r>
            <a:r>
              <a:rPr lang="ru-RU" b="1" dirty="0" err="1" smtClean="0"/>
              <a:t>лэпбука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Тема</a:t>
            </a:r>
          </a:p>
          <a:p>
            <a:r>
              <a:rPr lang="ru-RU" dirty="0" smtClean="0"/>
              <a:t>План (полное, детальное раскрытие темы)</a:t>
            </a:r>
          </a:p>
          <a:p>
            <a:r>
              <a:rPr lang="ru-RU" dirty="0" smtClean="0"/>
              <a:t>Макет (как будет представлен каждый из пунктов плана, набросок, черновик) </a:t>
            </a:r>
          </a:p>
          <a:p>
            <a:r>
              <a:rPr lang="ru-RU" dirty="0" smtClean="0"/>
              <a:t>Элементы макета: кармашки, картинки, блокнотики, книжки-гармошки, вращающиеся круги, конвертики разных форм, карточки, окошки, разворачивающиеся странички и др.</a:t>
            </a:r>
          </a:p>
          <a:p>
            <a:r>
              <a:rPr lang="ru-RU" dirty="0" smtClean="0"/>
              <a:t>Развивающие задания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80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 нужно для создания макета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Картонная папка – основа</a:t>
            </a:r>
          </a:p>
          <a:p>
            <a:r>
              <a:rPr lang="ru-RU" dirty="0" smtClean="0"/>
              <a:t>Обычная бумага</a:t>
            </a:r>
          </a:p>
          <a:p>
            <a:r>
              <a:rPr lang="ru-RU" dirty="0" smtClean="0"/>
              <a:t>Цветная бумага</a:t>
            </a:r>
          </a:p>
          <a:p>
            <a:r>
              <a:rPr lang="ru-RU" dirty="0" smtClean="0"/>
              <a:t>Ножницы</a:t>
            </a:r>
          </a:p>
          <a:p>
            <a:r>
              <a:rPr lang="ru-RU" dirty="0" smtClean="0"/>
              <a:t>Клеящий карандаш</a:t>
            </a:r>
          </a:p>
          <a:p>
            <a:r>
              <a:rPr lang="ru-RU" dirty="0" err="1" smtClean="0"/>
              <a:t>Степлер</a:t>
            </a:r>
            <a:endParaRPr lang="ru-RU" dirty="0" smtClean="0"/>
          </a:p>
          <a:p>
            <a:r>
              <a:rPr lang="ru-RU" dirty="0" err="1" smtClean="0"/>
              <a:t>Стикеры</a:t>
            </a:r>
            <a:r>
              <a:rPr lang="ru-RU" dirty="0" smtClean="0"/>
              <a:t> цветные</a:t>
            </a:r>
          </a:p>
          <a:p>
            <a:r>
              <a:rPr lang="ru-RU" dirty="0" smtClean="0"/>
              <a:t>Скотч</a:t>
            </a:r>
          </a:p>
          <a:p>
            <a:r>
              <a:rPr lang="ru-RU" dirty="0" smtClean="0"/>
              <a:t>Фото, картинки, вырезки</a:t>
            </a:r>
          </a:p>
          <a:p>
            <a:r>
              <a:rPr lang="ru-RU" smtClean="0"/>
              <a:t>Природные материалы </a:t>
            </a:r>
            <a:r>
              <a:rPr lang="ru-RU" dirty="0" smtClean="0"/>
              <a:t>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67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412</Words>
  <Application>Microsoft Office PowerPoint</Application>
  <PresentationFormat>Экран (4:3)</PresentationFormat>
  <Paragraphs>83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Лэпбук – универсальный методический инструмент для накопительной оценки</vt:lpstr>
      <vt:lpstr>Презентация PowerPoint</vt:lpstr>
      <vt:lpstr>Прототип</vt:lpstr>
      <vt:lpstr>Зачем нужен лэпбук?</vt:lpstr>
      <vt:lpstr>Как используется лэпбук?</vt:lpstr>
      <vt:lpstr>Примеры</vt:lpstr>
      <vt:lpstr>С чего начать?</vt:lpstr>
      <vt:lpstr>Структура лэпбука</vt:lpstr>
      <vt:lpstr>Что нужно для создания макета</vt:lpstr>
      <vt:lpstr>Презентация PowerPoint</vt:lpstr>
      <vt:lpstr>Тема: «Исследование жизни серых ворон»</vt:lpstr>
      <vt:lpstr>Пример</vt:lpstr>
      <vt:lpstr>Так выглядит шаблон лэпбука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 развивающих элементов</vt:lpstr>
      <vt:lpstr>Презентация PowerPoint</vt:lpstr>
      <vt:lpstr>Интернет - ресурсы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Лэпбук – журнал проекта</dc:title>
  <dc:creator>user12313</dc:creator>
  <cp:lastModifiedBy>Повзун Вера Дмитриевна</cp:lastModifiedBy>
  <cp:revision>32</cp:revision>
  <dcterms:created xsi:type="dcterms:W3CDTF">2016-03-17T08:45:39Z</dcterms:created>
  <dcterms:modified xsi:type="dcterms:W3CDTF">2018-10-02T12:21:29Z</dcterms:modified>
</cp:coreProperties>
</file>