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sldIdLst>
    <p:sldId id="261" r:id="rId2"/>
    <p:sldId id="272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9" r:id="rId13"/>
    <p:sldId id="268" r:id="rId14"/>
    <p:sldId id="270" r:id="rId15"/>
    <p:sldId id="266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84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5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99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4151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134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0703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46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01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37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6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1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9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85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32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36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B7716-7A83-4198-AB31-3EE3655A8B5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27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1037" y="1752066"/>
            <a:ext cx="8424228" cy="316992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 для родителей: </a:t>
            </a:r>
          </a:p>
          <a:p>
            <a:pPr marL="0" indent="0" algn="ctr">
              <a:buNone/>
            </a:pP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«Как помочь ребёнку выучить стихи с помощью мнемотехники»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303" y="315926"/>
            <a:ext cx="10717697" cy="1146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79" y="4260900"/>
            <a:ext cx="4176122" cy="235326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04190"/>
              </p:ext>
            </p:extLst>
          </p:nvPr>
        </p:nvGraphicFramePr>
        <p:xfrm>
          <a:off x="5618480" y="5437530"/>
          <a:ext cx="6451599" cy="1176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1599">
                  <a:extLst>
                    <a:ext uri="{9D8B030D-6E8A-4147-A177-3AD203B41FA5}">
                      <a16:colId xmlns="" xmlns:a16="http://schemas.microsoft.com/office/drawing/2014/main" val="2164035428"/>
                    </a:ext>
                  </a:extLst>
                </a:gridCol>
              </a:tblGrid>
              <a:tr h="1176630">
                <a:tc>
                  <a:txBody>
                    <a:bodyPr/>
                    <a:lstStyle/>
                    <a:p>
                      <a:pPr algn="r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Подготовила воспитатель высшей </a:t>
                      </a:r>
                    </a:p>
                    <a:p>
                      <a:pPr algn="r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квалификационной категории: </a:t>
                      </a:r>
                    </a:p>
                    <a:p>
                      <a:pPr algn="r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Унитицкая Айгуль Ранифовна </a:t>
                      </a:r>
                      <a:endParaRPr lang="ru-RU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69871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173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6210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мнемотаблиц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243" y="1601426"/>
            <a:ext cx="5566130" cy="3938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768" y="1601426"/>
            <a:ext cx="4049100" cy="28181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79360" y="4580939"/>
            <a:ext cx="3299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Вот лягушка по дорожке</a:t>
            </a:r>
          </a:p>
          <a:p>
            <a:r>
              <a:rPr lang="ru-RU" dirty="0"/>
              <a:t>Скачет, вытянувши ножки.</a:t>
            </a:r>
          </a:p>
          <a:p>
            <a:r>
              <a:rPr lang="ru-RU" dirty="0"/>
              <a:t>Увидала комара,</a:t>
            </a:r>
          </a:p>
          <a:p>
            <a:r>
              <a:rPr lang="ru-RU" dirty="0"/>
              <a:t>Закричала: ква-ква-</a:t>
            </a:r>
            <a:r>
              <a:rPr lang="ru-RU" dirty="0" err="1"/>
              <a:t>ква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833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C5FE74-173B-4282-9A17-7BE329A2E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761" y="349573"/>
            <a:ext cx="9299892" cy="1280890"/>
          </a:xfrm>
        </p:spPr>
        <p:txBody>
          <a:bodyPr/>
          <a:lstStyle/>
          <a:p>
            <a:pPr algn="ctr"/>
            <a:r>
              <a:rPr lang="ru-RU" dirty="0"/>
              <a:t>Давайте попробуем с Вами </a:t>
            </a:r>
            <a:br>
              <a:rPr lang="ru-RU" dirty="0"/>
            </a:br>
            <a:r>
              <a:rPr lang="ru-RU" dirty="0"/>
              <a:t>составить мнемотаблицу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2C3262-E9C0-4906-8AEE-CB7385F29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772" y="2369177"/>
            <a:ext cx="4602480" cy="3777622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/>
              <a:t>Задание:</a:t>
            </a:r>
            <a:r>
              <a:rPr lang="ru-RU" dirty="0"/>
              <a:t> по тексту нужно составить мнемотаблицу</a:t>
            </a:r>
          </a:p>
          <a:p>
            <a:pPr marL="0" indent="0">
              <a:buNone/>
            </a:pPr>
            <a:r>
              <a:rPr lang="ru-RU" dirty="0"/>
              <a:t>(затем мы проверим ваш вариант с вариантом, который будет на следующем слайде)</a:t>
            </a:r>
          </a:p>
          <a:p>
            <a:pPr marL="0" indent="0">
              <a:buNone/>
            </a:pPr>
            <a:r>
              <a:rPr lang="ru-RU" b="1" dirty="0"/>
              <a:t>Смотрит солнышко в окошко.</a:t>
            </a:r>
          </a:p>
          <a:p>
            <a:pPr marL="0" indent="0">
              <a:buNone/>
            </a:pPr>
            <a:r>
              <a:rPr lang="ru-RU" b="1" dirty="0"/>
              <a:t>В гости к нам пришла Весна!</a:t>
            </a:r>
          </a:p>
          <a:p>
            <a:pPr marL="0" indent="0">
              <a:buNone/>
            </a:pPr>
            <a:r>
              <a:rPr lang="ru-RU" b="1" dirty="0"/>
              <a:t>Мы захлопаем в ладоши, </a:t>
            </a:r>
          </a:p>
          <a:p>
            <a:pPr marL="0" indent="0">
              <a:buNone/>
            </a:pPr>
            <a:r>
              <a:rPr lang="ru-RU" b="1" dirty="0"/>
              <a:t>Очень ждали мы </a:t>
            </a:r>
            <a:r>
              <a:rPr lang="ru-RU" b="1" dirty="0" smtClean="0"/>
              <a:t>тепла</a:t>
            </a:r>
            <a:r>
              <a:rPr lang="ru-RU" b="1" dirty="0"/>
              <a:t>!!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1B721ED5-1FF4-4F54-88BA-34C322102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231776"/>
              </p:ext>
            </p:extLst>
          </p:nvPr>
        </p:nvGraphicFramePr>
        <p:xfrm>
          <a:off x="2592925" y="2007548"/>
          <a:ext cx="4602480" cy="45008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4160">
                  <a:extLst>
                    <a:ext uri="{9D8B030D-6E8A-4147-A177-3AD203B41FA5}">
                      <a16:colId xmlns="" xmlns:a16="http://schemas.microsoft.com/office/drawing/2014/main" val="2792013603"/>
                    </a:ext>
                  </a:extLst>
                </a:gridCol>
                <a:gridCol w="1503680">
                  <a:extLst>
                    <a:ext uri="{9D8B030D-6E8A-4147-A177-3AD203B41FA5}">
                      <a16:colId xmlns="" xmlns:a16="http://schemas.microsoft.com/office/drawing/2014/main" val="629309719"/>
                    </a:ext>
                  </a:extLst>
                </a:gridCol>
                <a:gridCol w="1564640">
                  <a:extLst>
                    <a:ext uri="{9D8B030D-6E8A-4147-A177-3AD203B41FA5}">
                      <a16:colId xmlns="" xmlns:a16="http://schemas.microsoft.com/office/drawing/2014/main" val="3649630079"/>
                    </a:ext>
                  </a:extLst>
                </a:gridCol>
              </a:tblGrid>
              <a:tr h="1566897">
                <a:tc>
                  <a:txBody>
                    <a:bodyPr/>
                    <a:lstStyle/>
                    <a:p>
                      <a:pPr>
                        <a:tabLst>
                          <a:tab pos="1260475" algn="l"/>
                        </a:tabLst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25575002"/>
                  </a:ext>
                </a:extLst>
              </a:tr>
              <a:tr h="1466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03611911"/>
                  </a:ext>
                </a:extLst>
              </a:tr>
              <a:tr h="1466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87704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78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73AA85-F1E8-4CFF-8847-864879859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Вы думаете, Вы справились?????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7C7E1790-3FAC-409B-8564-E013D2944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5360" y="1905000"/>
            <a:ext cx="5949569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64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AB562F-58F5-438A-AD81-08DB0DC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Давайте попробуем через мнемотаблицу отгадать текст???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C34EB66C-3DCE-413C-A165-FD37798B1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0655" r="50120" b="15563"/>
          <a:stretch/>
        </p:blipFill>
        <p:spPr>
          <a:xfrm>
            <a:off x="3403600" y="2022010"/>
            <a:ext cx="5770879" cy="466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53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741C2-CD89-433B-9D9A-E9079A20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880" y="624110"/>
            <a:ext cx="10159999" cy="1280890"/>
          </a:xfrm>
        </p:spPr>
        <p:txBody>
          <a:bodyPr/>
          <a:lstStyle/>
          <a:p>
            <a:r>
              <a:rPr lang="ru-RU" dirty="0"/>
              <a:t>Отгадка – текст к предыдущему слайду)))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33A748B8-D60A-4FCA-8082-4675A6751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927" t="27703" r="2645" b="16823"/>
          <a:stretch/>
        </p:blipFill>
        <p:spPr>
          <a:xfrm>
            <a:off x="3520440" y="1696230"/>
            <a:ext cx="5151120" cy="442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60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236" y="624110"/>
            <a:ext cx="8574376" cy="10903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рекомендуемой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Алексеева М.М. Методика развития речи и обучения родному языку дошкольников. - М., 2000</a:t>
            </a:r>
          </a:p>
          <a:p>
            <a:r>
              <a:rPr lang="ru-RU" dirty="0"/>
              <a:t> </a:t>
            </a:r>
            <a:r>
              <a:rPr lang="ru-RU" dirty="0" err="1"/>
              <a:t>Большева</a:t>
            </a:r>
            <a:r>
              <a:rPr lang="ru-RU" dirty="0"/>
              <a:t> </a:t>
            </a:r>
            <a:r>
              <a:rPr lang="ru-RU" dirty="0" err="1"/>
              <a:t>Т.В.Учимся</a:t>
            </a:r>
            <a:r>
              <a:rPr lang="ru-RU" dirty="0"/>
              <a:t> по сказке: Развитие мышления дошкольников с помощью мнемотехники: Учебно-методическое пособие. СПб: Детство-Пресс , 2011</a:t>
            </a:r>
          </a:p>
          <a:p>
            <a:r>
              <a:rPr lang="ru-RU" dirty="0"/>
              <a:t>Козаренко В.А. Учебник мнемотехники. Система запоминания «Джордано» Сайт </a:t>
            </a:r>
            <a:r>
              <a:rPr lang="ru-RU" dirty="0" err="1"/>
              <a:t>Mnemonikon</a:t>
            </a:r>
            <a:r>
              <a:rPr lang="ru-RU" dirty="0"/>
              <a:t> (http://www.mnemotexnika.narod.ru) - Москва, 2007.</a:t>
            </a:r>
          </a:p>
          <a:p>
            <a:r>
              <a:rPr lang="ru-RU" dirty="0" err="1"/>
              <a:t>Одинцева</a:t>
            </a:r>
            <a:r>
              <a:rPr lang="ru-RU" dirty="0"/>
              <a:t> А. В. Использование </a:t>
            </a:r>
            <a:r>
              <a:rPr lang="ru-RU" dirty="0" err="1"/>
              <a:t>мнемотаблиц</a:t>
            </a:r>
            <a:r>
              <a:rPr lang="ru-RU" dirty="0"/>
              <a:t> при разучивании стихотворений с детьми дошкольного возраста / А. В. </a:t>
            </a:r>
            <a:r>
              <a:rPr lang="ru-RU" dirty="0" err="1"/>
              <a:t>Одинцева</a:t>
            </a:r>
            <a:r>
              <a:rPr lang="ru-RU" dirty="0"/>
              <a:t> // Теория и практика образования в современном мире: материалы IV </a:t>
            </a:r>
            <a:r>
              <a:rPr lang="ru-RU" dirty="0" err="1"/>
              <a:t>междунар</a:t>
            </a:r>
            <a:r>
              <a:rPr lang="ru-RU" dirty="0"/>
              <a:t>. науч. </a:t>
            </a:r>
            <a:r>
              <a:rPr lang="ru-RU" dirty="0" err="1"/>
              <a:t>конф</a:t>
            </a:r>
            <a:r>
              <a:rPr lang="ru-RU" dirty="0"/>
              <a:t>. (г. Санкт-</a:t>
            </a:r>
            <a:r>
              <a:rPr lang="ru-RU" dirty="0" err="1"/>
              <a:t>Петербург,январь</a:t>
            </a:r>
            <a:r>
              <a:rPr lang="ru-RU" dirty="0"/>
              <a:t> 2014 г.). - СПб.: </a:t>
            </a:r>
            <a:r>
              <a:rPr lang="ru-RU" dirty="0" err="1"/>
              <a:t>Заневская</a:t>
            </a:r>
            <a:r>
              <a:rPr lang="ru-RU" dirty="0"/>
              <a:t> площадь, 2014. - С. 52-53</a:t>
            </a:r>
          </a:p>
          <a:p>
            <a:r>
              <a:rPr lang="ru-RU" dirty="0"/>
              <a:t>Омельченко Л.В. Использование приемов мнемотехники в развитии связной речи / Логопед. 2008. № 4. С. 102-115</a:t>
            </a:r>
          </a:p>
        </p:txBody>
      </p:sp>
    </p:spTree>
    <p:extLst>
      <p:ext uri="{BB962C8B-B14F-4D97-AF65-F5344CB8AC3E}">
        <p14:creationId xmlns:p14="http://schemas.microsoft.com/office/powerpoint/2010/main" val="1797474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428292"/>
              </p:ext>
            </p:extLst>
          </p:nvPr>
        </p:nvGraphicFramePr>
        <p:xfrm>
          <a:off x="2589213" y="2133600"/>
          <a:ext cx="8915400" cy="3269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Плюс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Минус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Интересно</a:t>
                      </a:r>
                      <a:endParaRPr lang="ru-RU" dirty="0"/>
                    </a:p>
                  </a:txBody>
                  <a:tcPr/>
                </a:tc>
              </a:tr>
              <a:tr h="2898833"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Напишите, что Вам понравилось в мастер-классе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Напишите, что требует доработки, осталось не понятным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Напишите,</a:t>
                      </a:r>
                      <a:r>
                        <a:rPr lang="ru-RU" baseline="0" dirty="0" smtClean="0"/>
                        <a:t> какие интересные идеи возникли у Вас после мастер-класса, где можно применять </a:t>
                      </a:r>
                      <a:r>
                        <a:rPr lang="ru-RU" baseline="0" smtClean="0"/>
                        <a:t>полученные знания</a:t>
                      </a: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83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мастер-класса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Познакомить родителей с мнемотехникой и возможностями ее применения при работе с детьми, например при заучивании стихотворения.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671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i="1" dirty="0"/>
              <a:t>"Учите ребенка каким - </a:t>
            </a:r>
            <a:r>
              <a:rPr lang="ru-RU" sz="2000" i="1" dirty="0" err="1"/>
              <a:t>нибудь</a:t>
            </a: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i="1" dirty="0"/>
              <a:t>неизвестным ему пяти словам -</a:t>
            </a:r>
            <a:br>
              <a:rPr lang="ru-RU" sz="2000" i="1" dirty="0"/>
            </a:br>
            <a:r>
              <a:rPr lang="ru-RU" sz="2000" i="1" dirty="0"/>
              <a:t>он будет долго и напрасно мучиться,</a:t>
            </a:r>
            <a:br>
              <a:rPr lang="ru-RU" sz="2000" i="1" dirty="0"/>
            </a:br>
            <a:r>
              <a:rPr lang="ru-RU" sz="2000" i="1" dirty="0"/>
              <a:t>но свяжите двадцать таких слов с</a:t>
            </a:r>
            <a:br>
              <a:rPr lang="ru-RU" sz="2000" i="1" dirty="0"/>
            </a:br>
            <a:r>
              <a:rPr lang="ru-RU" sz="2000" i="1" dirty="0"/>
              <a:t>картинками, и он их усвоит на лету".</a:t>
            </a:r>
            <a:br>
              <a:rPr lang="ru-RU" sz="2000" i="1" dirty="0"/>
            </a:br>
            <a:r>
              <a:rPr lang="ru-RU" sz="2000" dirty="0"/>
              <a:t>К. Д. Ушинский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4605" y="2753360"/>
            <a:ext cx="7725092" cy="377762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/>
              <a:t>Главный инструмент нашего разума — это память. </a:t>
            </a:r>
          </a:p>
          <a:p>
            <a:pPr marL="0" indent="0" algn="just">
              <a:buNone/>
            </a:pPr>
            <a:r>
              <a:rPr lang="ru-RU" sz="2400" dirty="0"/>
              <a:t>	</a:t>
            </a:r>
            <a:r>
              <a:rPr lang="ru-RU" sz="2400" b="1" dirty="0"/>
              <a:t>Память</a:t>
            </a:r>
            <a:r>
              <a:rPr lang="ru-RU" sz="2400" dirty="0"/>
              <a:t> — это связь прошлого с настоящим и будущим, процесс сохранения прошлого опыта, дающий возможность его повторного использования. </a:t>
            </a:r>
          </a:p>
          <a:p>
            <a:pPr marL="0" indent="0" algn="just">
              <a:buNone/>
            </a:pPr>
            <a:r>
              <a:rPr lang="ru-RU" sz="2400" dirty="0"/>
              <a:t>	Для того чтобы </a:t>
            </a:r>
            <a:r>
              <a:rPr lang="ru-RU" sz="2400" b="1" dirty="0"/>
              <a:t>память</a:t>
            </a:r>
            <a:r>
              <a:rPr lang="ru-RU" sz="2400" dirty="0"/>
              <a:t> не подводила нас в самые важные мгновения жизни, </a:t>
            </a:r>
            <a:r>
              <a:rPr lang="ru-RU" sz="2400" b="1" dirty="0"/>
              <a:t>нужно постоянно тренироват</a:t>
            </a:r>
            <a:r>
              <a:rPr lang="ru-RU" sz="2400" dirty="0"/>
              <a:t>ь ее. </a:t>
            </a:r>
          </a:p>
          <a:p>
            <a:pPr marL="0" indent="0" algn="just">
              <a:buNone/>
            </a:pPr>
            <a:r>
              <a:rPr lang="ru-RU" sz="2400" dirty="0"/>
              <a:t>	Методов для эффективного использования и развития памяти существует множество.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52" y="303328"/>
            <a:ext cx="3682212" cy="245003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303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909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Мнемотехника, что это такое???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9040" y="1402080"/>
            <a:ext cx="8294052" cy="469392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Не все дети любят учить стихи</a:t>
            </a:r>
            <a:r>
              <a:rPr lang="ru-RU" dirty="0"/>
              <a:t>, у кого-то заучивание стихотворений вызывает большие трудности, быстрое утомление и отрицательные эмоции. В такие моменты </a:t>
            </a:r>
            <a:r>
              <a:rPr lang="ru-RU" b="1" dirty="0"/>
              <a:t>на помощь может прийти мнемотехника.</a:t>
            </a:r>
          </a:p>
          <a:p>
            <a:pPr marL="0" indent="0" algn="just">
              <a:buNone/>
            </a:pPr>
            <a:r>
              <a:rPr lang="ru-RU" b="1" dirty="0"/>
              <a:t>	Мнемотехника, в переводе с греческого — «искусство запоминания» </a:t>
            </a:r>
            <a:r>
              <a:rPr lang="ru-RU" dirty="0"/>
              <a:t>–</a:t>
            </a:r>
            <a:r>
              <a:rPr lang="ru-RU" b="1" dirty="0"/>
              <a:t> </a:t>
            </a:r>
            <a:r>
              <a:rPr lang="ru-RU" dirty="0"/>
              <a:t>это система методов и приемов, обеспечивающих эффективное запоминание, успешное освоение детьми знаний об особенностях объектов природы, об окружающем мире, эффективное запоминание структуры рассказа, сохранение и воспроизведение информации, и конечно развитие речи.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Мнемотехника </a:t>
            </a:r>
            <a:r>
              <a:rPr lang="ru-RU" dirty="0"/>
              <a:t>- это система методов и приемов, обеспечивающих успешное освоение детьми знаний об особенностях объектов природы, об окружающем мире, эффективное запоминание структуры рассказа, сохранение и воспроизведение информации, и конечно, развитие речи.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7" y="2322290"/>
            <a:ext cx="3495193" cy="262563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1206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4720" y="563150"/>
            <a:ext cx="6881812" cy="73733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Суть мнемотехники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4160" y="1452880"/>
            <a:ext cx="7430452" cy="44278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000" b="1" dirty="0"/>
              <a:t>Суть мнемотехники состоит в том</a:t>
            </a:r>
            <a:r>
              <a:rPr lang="ru-RU" sz="2000" dirty="0"/>
              <a:t>, что разучивая стихотворение, нужно рисовать вместе с ребенком к каждому слову, фразе или строчке какой-нибудь простой рисунок-символ. Удобнее показать стихотворение в виде таблицы. </a:t>
            </a:r>
            <a:r>
              <a:rPr lang="ru-RU" sz="2000" b="1" dirty="0"/>
              <a:t>Каждая ячейка этой таблицы может соответствовать одному слову или целой фразе из стихотворения (</a:t>
            </a:r>
            <a:r>
              <a:rPr lang="ru-RU" sz="2000" b="1" dirty="0" err="1"/>
              <a:t>мнемотаблица</a:t>
            </a:r>
            <a:r>
              <a:rPr lang="ru-RU" sz="2000" b="1" dirty="0"/>
              <a:t>)</a:t>
            </a:r>
            <a:r>
              <a:rPr lang="ru-RU" sz="2000" dirty="0"/>
              <a:t> После чего ребенок по памяти, используя графическое изображение, воспроизводит стихотворение целиком.</a:t>
            </a:r>
          </a:p>
          <a:p>
            <a:pPr marL="0" indent="0" algn="just">
              <a:buNone/>
            </a:pPr>
            <a:r>
              <a:rPr lang="ru-RU" sz="2000" b="1" dirty="0"/>
              <a:t>	В мнемотаблице схематически возможно изображение </a:t>
            </a:r>
            <a:r>
              <a:rPr lang="ru-RU" sz="2000" dirty="0"/>
              <a:t>героев, явлений природы, некоторых действий, т. е. можно изобразить </a:t>
            </a:r>
            <a:r>
              <a:rPr lang="ru-RU" sz="2000" b="1" dirty="0"/>
              <a:t>все то, что   считаете нужным, и так, чтобы нарисованное было понятно детям.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40" y="2116681"/>
            <a:ext cx="3722220" cy="248322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2830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8240" y="624110"/>
            <a:ext cx="7806372" cy="686530"/>
          </a:xfrm>
        </p:spPr>
        <p:txBody>
          <a:bodyPr/>
          <a:lstStyle/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полезна мнемотехника???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5040" y="1656080"/>
            <a:ext cx="8436292" cy="4653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	Мнемотехника помогает развивать: </a:t>
            </a:r>
          </a:p>
          <a:p>
            <a:pPr>
              <a:buFontTx/>
              <a:buChar char="-"/>
            </a:pPr>
            <a:r>
              <a:rPr lang="ru-RU" dirty="0"/>
              <a:t>ассоциативное мышление, </a:t>
            </a:r>
          </a:p>
          <a:p>
            <a:pPr>
              <a:buFontTx/>
              <a:buChar char="-"/>
            </a:pPr>
            <a:r>
              <a:rPr lang="ru-RU" dirty="0"/>
              <a:t>зрительную и слуховую память,</a:t>
            </a:r>
          </a:p>
          <a:p>
            <a:pPr>
              <a:buFontTx/>
              <a:buChar char="-"/>
            </a:pPr>
            <a:r>
              <a:rPr lang="ru-RU" dirty="0"/>
              <a:t> зрительное и слуховое внимание, воображение.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Помимо этого:</a:t>
            </a:r>
          </a:p>
          <a:p>
            <a:pPr>
              <a:buFontTx/>
              <a:buChar char="-"/>
            </a:pPr>
            <a:r>
              <a:rPr lang="ru-RU" dirty="0"/>
              <a:t>сокращает время обучения,</a:t>
            </a:r>
          </a:p>
          <a:p>
            <a:pPr>
              <a:buFontTx/>
              <a:buChar char="-"/>
            </a:pPr>
            <a:r>
              <a:rPr lang="ru-RU" dirty="0"/>
              <a:t>развивает мелкую моторику рук при частичном или полном графическом воспроизведении,</a:t>
            </a:r>
          </a:p>
          <a:p>
            <a:pPr>
              <a:buFontTx/>
              <a:buChar char="-"/>
            </a:pPr>
            <a:r>
              <a:rPr lang="ru-RU" dirty="0"/>
              <a:t>Приемы мнемотехники приводят к обогащению словарного запаса и формированию связной речи.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Использование опорных рисунков для обучения заучивания стихотворений увлекает детей, превращает занятие в игру.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50" y="1483360"/>
            <a:ext cx="2997930" cy="204290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50" y="3789575"/>
            <a:ext cx="2997930" cy="220482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63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2640" y="396240"/>
            <a:ext cx="8161972" cy="131064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Особенности, на которые нужно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обращать внимание.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3840" y="2204720"/>
            <a:ext cx="5296852" cy="33934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	</a:t>
            </a:r>
            <a:r>
              <a:rPr lang="ru-RU" sz="2200" b="1" dirty="0"/>
              <a:t>Детям младшего дошкольного возраста </a:t>
            </a:r>
            <a:r>
              <a:rPr lang="ru-RU" sz="2200" dirty="0"/>
              <a:t>трудно сразу уловить информацию через мнемотаблицу, поэтому </a:t>
            </a:r>
            <a:r>
              <a:rPr lang="ru-RU" sz="2200" b="1" dirty="0"/>
              <a:t>с ними удобно работать через </a:t>
            </a:r>
            <a:r>
              <a:rPr lang="ru-RU" sz="2200" b="1" dirty="0" err="1"/>
              <a:t>мнемодорожки</a:t>
            </a:r>
            <a:r>
              <a:rPr lang="ru-RU" sz="2200" b="1" dirty="0"/>
              <a:t>.</a:t>
            </a:r>
          </a:p>
          <a:p>
            <a:pPr marL="0" indent="0">
              <a:buNone/>
            </a:pPr>
            <a:r>
              <a:rPr lang="ru-RU" sz="2200" dirty="0"/>
              <a:t> 	</a:t>
            </a:r>
            <a:r>
              <a:rPr lang="ru-RU" sz="2200" b="1" dirty="0" err="1"/>
              <a:t>Мнемодорожка</a:t>
            </a:r>
            <a:r>
              <a:rPr lang="ru-RU" sz="2200" dirty="0"/>
              <a:t> </a:t>
            </a:r>
            <a:r>
              <a:rPr lang="ru-RU" sz="2200" b="1" dirty="0"/>
              <a:t>несет информацию в небольшом количестве</a:t>
            </a:r>
            <a:r>
              <a:rPr lang="ru-RU" sz="2200" dirty="0"/>
              <a:t>, что очень важно на первых порах обучения.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/>
              <a:t>	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43" y="1940560"/>
            <a:ext cx="5708994" cy="428174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998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Особенности, на которые нужно </a:t>
            </a:r>
            <a:b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обращать внимание.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2080" y="3169920"/>
            <a:ext cx="3833812" cy="377762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	В более старшем возрасте для заучивания </a:t>
            </a:r>
            <a:r>
              <a:rPr lang="ru-RU" dirty="0"/>
              <a:t>каждого стихотворения совместно с детьми разрабатываем и </a:t>
            </a:r>
            <a:r>
              <a:rPr lang="ru-RU" b="1" dirty="0"/>
              <a:t>составляем мнемотаблицу.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71" y="2010499"/>
            <a:ext cx="6345149" cy="456263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8289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6925" y="542830"/>
            <a:ext cx="8911687" cy="940530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работы над стихотворением: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6925" y="1483360"/>
            <a:ext cx="9111395" cy="4602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+mj-lt"/>
              </a:rPr>
              <a:t>1. Мама или папа выразительно читает </a:t>
            </a:r>
            <a:r>
              <a:rPr lang="ru-RU" sz="2000" b="1" dirty="0">
                <a:latin typeface="+mj-lt"/>
              </a:rPr>
              <a:t>стихотворение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2. Сообщает, что это </a:t>
            </a:r>
            <a:r>
              <a:rPr lang="ru-RU" sz="2000" b="1" dirty="0">
                <a:latin typeface="+mj-lt"/>
              </a:rPr>
              <a:t>стихотворение</a:t>
            </a:r>
            <a:r>
              <a:rPr lang="ru-RU" sz="2000" dirty="0">
                <a:latin typeface="+mj-lt"/>
              </a:rPr>
              <a:t> ребенок будет учить наизусть. Затем еще раз читает </a:t>
            </a:r>
            <a:r>
              <a:rPr lang="ru-RU" sz="2000" b="1" dirty="0">
                <a:latin typeface="+mj-lt"/>
              </a:rPr>
              <a:t>стихотворение с опорой на мнемотаблицу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3. Задает вопросы по </a:t>
            </a:r>
            <a:r>
              <a:rPr lang="ru-RU" sz="2000" dirty="0" smtClean="0">
                <a:latin typeface="+mj-lt"/>
              </a:rPr>
              <a:t>содержанию</a:t>
            </a:r>
            <a:r>
              <a:rPr lang="ru-RU" sz="2000" dirty="0">
                <a:latin typeface="+mj-lt"/>
              </a:rPr>
              <a:t> </a:t>
            </a:r>
            <a:r>
              <a:rPr lang="ru-RU" sz="2000" b="1" dirty="0">
                <a:latin typeface="+mj-lt"/>
              </a:rPr>
              <a:t>стихотворения</a:t>
            </a:r>
            <a:r>
              <a:rPr lang="ru-RU" sz="2000" dirty="0" smtClean="0">
                <a:latin typeface="+mj-lt"/>
              </a:rPr>
              <a:t>,</a:t>
            </a:r>
          </a:p>
          <a:p>
            <a:pPr marL="0" indent="0">
              <a:buNone/>
            </a:pPr>
            <a:r>
              <a:rPr lang="ru-RU" sz="2000" b="1" dirty="0" smtClean="0">
                <a:latin typeface="+mj-lt"/>
              </a:rPr>
              <a:t>помогая</a:t>
            </a:r>
            <a:r>
              <a:rPr lang="ru-RU" sz="2000" dirty="0">
                <a:latin typeface="+mj-lt"/>
              </a:rPr>
              <a:t> ребенку уяснить основную мысль.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4. Выясняет, какие слова непонятны ребенку, объясняет их значение в доступной для ребенка форме.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5. Читает отдельно каждую строчку </a:t>
            </a:r>
            <a:r>
              <a:rPr lang="ru-RU" sz="2000" b="1" dirty="0">
                <a:latin typeface="+mj-lt"/>
              </a:rPr>
              <a:t>стихотворения</a:t>
            </a:r>
            <a:r>
              <a:rPr lang="ru-RU" sz="2000" dirty="0">
                <a:latin typeface="+mj-lt"/>
              </a:rPr>
              <a:t>. Ребенок повторяет ее с опорой на </a:t>
            </a:r>
            <a:r>
              <a:rPr lang="ru-RU" sz="2000" b="1" dirty="0">
                <a:latin typeface="+mj-lt"/>
              </a:rPr>
              <a:t>мнемотаблицу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6. Ребенок рассказывает </a:t>
            </a:r>
            <a:r>
              <a:rPr lang="ru-RU" sz="2000" b="1" dirty="0">
                <a:latin typeface="+mj-lt"/>
              </a:rPr>
              <a:t>стихотворение с опорой на мнемотаблицу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83" y="2423890"/>
            <a:ext cx="2560542" cy="245872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538448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143</TotalTime>
  <Words>354</Words>
  <Application>Microsoft Office PowerPoint</Application>
  <PresentationFormat>Произвольный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Презентация PowerPoint</vt:lpstr>
      <vt:lpstr>Цель мастер-класса</vt:lpstr>
      <vt:lpstr>"Учите ребенка каким - нибудь неизвестным ему пяти словам - он будет долго и напрасно мучиться, но свяжите двадцать таких слов с картинками, и он их усвоит на лету". К. Д. Ушинский </vt:lpstr>
      <vt:lpstr>Мнемотехника, что это такое???</vt:lpstr>
      <vt:lpstr>Суть мнемотехники</vt:lpstr>
      <vt:lpstr>Чем полезна мнемотехника???</vt:lpstr>
      <vt:lpstr>Особенности, на которые нужно  обращать внимание.</vt:lpstr>
      <vt:lpstr>Особенности, на которые нужно  обращать внимание.</vt:lpstr>
      <vt:lpstr>Этапы работы над стихотворением:</vt:lpstr>
      <vt:lpstr>Примеры мнемотаблиц</vt:lpstr>
      <vt:lpstr>Давайте попробуем с Вами  составить мнемотаблицу</vt:lpstr>
      <vt:lpstr>Как Вы думаете, Вы справились?????</vt:lpstr>
      <vt:lpstr>Давайте попробуем через мнемотаблицу отгадать текст???</vt:lpstr>
      <vt:lpstr>Отгадка – текст к предыдущему слайду)))</vt:lpstr>
      <vt:lpstr>Перечень рекомендуемой литературы</vt:lpstr>
      <vt:lpstr>Рефлексия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Божок Римма Владимировна</cp:lastModifiedBy>
  <cp:revision>23</cp:revision>
  <dcterms:created xsi:type="dcterms:W3CDTF">2022-12-07T13:15:50Z</dcterms:created>
  <dcterms:modified xsi:type="dcterms:W3CDTF">2025-03-13T06:08:19Z</dcterms:modified>
</cp:coreProperties>
</file>